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9"/>
  </p:notesMasterIdLst>
  <p:sldIdLst>
    <p:sldId id="256" r:id="rId2"/>
    <p:sldId id="310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3" r:id="rId34"/>
    <p:sldId id="294" r:id="rId35"/>
    <p:sldId id="295" r:id="rId36"/>
    <p:sldId id="296" r:id="rId37"/>
    <p:sldId id="298" r:id="rId38"/>
    <p:sldId id="299" r:id="rId39"/>
    <p:sldId id="301" r:id="rId40"/>
    <p:sldId id="302" r:id="rId41"/>
    <p:sldId id="305" r:id="rId42"/>
    <p:sldId id="306" r:id="rId43"/>
    <p:sldId id="307" r:id="rId44"/>
    <p:sldId id="308" r:id="rId45"/>
    <p:sldId id="309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24" autoAdjust="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D2249-F075-4A75-8307-E093DFAA37C2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03180-C2A6-4695-B7C0-65499338B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86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03180-C2A6-4695-B7C0-65499338BF7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77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EA3A-C97E-4760-B0A0-9F45118A81CD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38F9-C9F9-482E-B70F-E06A0317B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8001000" cy="3048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Times New Roman" pitchFamily="18" charset="0"/>
              </a:rPr>
              <a:t>PA AKTIVE TË FUQISHME PROFESIONALE NUK KA ARSIM BAZIK </a:t>
            </a:r>
            <a:r>
              <a:rPr lang="en-US" b="1" dirty="0" smtClean="0">
                <a:cs typeface="Times New Roman" pitchFamily="18" charset="0"/>
              </a:rPr>
              <a:t>TË SHEKULLIT </a:t>
            </a:r>
            <a:r>
              <a:rPr lang="en-US" b="1" dirty="0" smtClean="0">
                <a:cs typeface="Times New Roman" pitchFamily="18" charset="0"/>
              </a:rPr>
              <a:t>XXI  !!!??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HALIM </a:t>
            </a:r>
            <a:r>
              <a:rPr lang="en-US" sz="3100" dirty="0" smtClean="0"/>
              <a:t>HYSENI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427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TAUTOLOGJIA &amp; POLISEMIA PENGOJNË SUKSESIN E AP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EMËRTIMI I AKTIVEVE SIPAS NIVELEVE ARSIMORE</a:t>
            </a:r>
          </a:p>
          <a:p>
            <a:pPr marL="514350" indent="-514350" algn="l">
              <a:buAutoNum type="arabicPeriod" startAt="2"/>
            </a:pPr>
            <a:r>
              <a:rPr lang="en-US" b="1" dirty="0" smtClean="0">
                <a:solidFill>
                  <a:schemeClr val="tx1"/>
                </a:solidFill>
              </a:rPr>
              <a:t>AP </a:t>
            </a:r>
            <a:r>
              <a:rPr lang="en-US" b="1" dirty="0" smtClean="0">
                <a:solidFill>
                  <a:schemeClr val="tx1"/>
                </a:solidFill>
              </a:rPr>
              <a:t>I SHKENCAVE HUMANITARE</a:t>
            </a:r>
          </a:p>
          <a:p>
            <a:pPr marL="514350" indent="-514350" algn="l">
              <a:buAutoNum type="arabicPeriod" startAt="2"/>
            </a:pPr>
            <a:r>
              <a:rPr lang="en-US" b="1" dirty="0" smtClean="0">
                <a:solidFill>
                  <a:schemeClr val="tx1"/>
                </a:solidFill>
              </a:rPr>
              <a:t>AP I SHKENCAVE NATYRORE</a:t>
            </a:r>
          </a:p>
          <a:p>
            <a:pPr marL="514350" indent="-514350" algn="l">
              <a:buAutoNum type="arabicPeriod" startAt="2"/>
            </a:pPr>
            <a:r>
              <a:rPr lang="en-US" b="1" dirty="0" smtClean="0">
                <a:solidFill>
                  <a:schemeClr val="tx1"/>
                </a:solidFill>
              </a:rPr>
              <a:t>AP I </a:t>
            </a:r>
            <a:r>
              <a:rPr lang="en-US" b="1" dirty="0" smtClean="0">
                <a:solidFill>
                  <a:schemeClr val="tx1"/>
                </a:solidFill>
              </a:rPr>
              <a:t>MATEMATIKËS </a:t>
            </a:r>
            <a:r>
              <a:rPr lang="en-US" b="1" dirty="0" smtClean="0">
                <a:solidFill>
                  <a:schemeClr val="tx1"/>
                </a:solidFill>
              </a:rPr>
              <a:t>&amp; TIK-</a:t>
            </a:r>
            <a:r>
              <a:rPr lang="en-US" b="1" dirty="0" err="1" smtClean="0">
                <a:solidFill>
                  <a:schemeClr val="tx1"/>
                </a:solidFill>
              </a:rPr>
              <a:t>ut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2"/>
            </a:pPr>
            <a:r>
              <a:rPr lang="en-US" b="1" dirty="0" smtClean="0">
                <a:solidFill>
                  <a:schemeClr val="tx1"/>
                </a:solidFill>
              </a:rPr>
              <a:t>AP I ARTEVE DHE I EDUKIMIT FIZIK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VARIANTI B: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1. AP I GJUHËS &amp; I KOMUNIKIMIT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13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TAUTOLOGJIA &amp; POLISEMIA PENGOJNË SUKSESIN E AP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2. AP I ARTEVE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3. AKTIVI PROFESIONAL I </a:t>
            </a:r>
            <a:r>
              <a:rPr lang="en-US" b="1" dirty="0" smtClean="0">
                <a:solidFill>
                  <a:schemeClr val="tx1"/>
                </a:solidFill>
              </a:rPr>
              <a:t>MATEMATIKËS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4. </a:t>
            </a:r>
            <a:r>
              <a:rPr lang="en-US" b="1" dirty="0" smtClean="0">
                <a:solidFill>
                  <a:schemeClr val="tx1"/>
                </a:solidFill>
              </a:rPr>
              <a:t>AP </a:t>
            </a:r>
            <a:r>
              <a:rPr lang="en-US" b="1" dirty="0" smtClean="0">
                <a:solidFill>
                  <a:schemeClr val="tx1"/>
                </a:solidFill>
              </a:rPr>
              <a:t>I SHKENCAVE NATYRORE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5. AP PËR SHOQËRI DHE MJEDIS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6. AP I SHËNDETIT DHE I MIRËQENIES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7. AP I JETËS DHE I PUNËS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7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TAUTOLOGJIA &amp; POLISEMIA PENGOJNË SUKSESIN E AP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EMËRTIMI I AKTIVEVE SIPAS NIVELEVE ARSIMORE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NË SHKOLLAT PROFESIONALE AP </a:t>
            </a:r>
            <a:r>
              <a:rPr lang="en-US" b="1" dirty="0" smtClean="0">
                <a:solidFill>
                  <a:schemeClr val="tx1"/>
                </a:solidFill>
              </a:rPr>
              <a:t>JANË </a:t>
            </a:r>
            <a:r>
              <a:rPr lang="en-US" b="1" dirty="0" smtClean="0">
                <a:solidFill>
                  <a:schemeClr val="tx1"/>
                </a:solidFill>
              </a:rPr>
              <a:t>DY LLOJE:</a:t>
            </a:r>
          </a:p>
          <a:p>
            <a:pPr marL="514350" indent="-514350">
              <a:buAutoNum type="alphaUcPeriod"/>
            </a:pPr>
            <a:r>
              <a:rPr lang="en-US" b="1" dirty="0" smtClean="0">
                <a:solidFill>
                  <a:schemeClr val="tx1"/>
                </a:solidFill>
              </a:rPr>
              <a:t>AKTIVET PROFESIONALE TË </a:t>
            </a:r>
            <a:r>
              <a:rPr lang="en-US" b="1" dirty="0" smtClean="0">
                <a:solidFill>
                  <a:schemeClr val="tx1"/>
                </a:solidFill>
              </a:rPr>
              <a:t>LËNDËVE/FUSHAVE TË ARSIMIT </a:t>
            </a:r>
            <a:r>
              <a:rPr lang="en-US" b="1" dirty="0" smtClean="0">
                <a:solidFill>
                  <a:schemeClr val="tx1"/>
                </a:solidFill>
              </a:rPr>
              <a:t>TË </a:t>
            </a:r>
            <a:r>
              <a:rPr lang="en-US" b="1" dirty="0" smtClean="0">
                <a:solidFill>
                  <a:schemeClr val="tx1"/>
                </a:solidFill>
              </a:rPr>
              <a:t>PËRGJITHSHËM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>
              <a:buAutoNum type="alphaUcPeriod"/>
            </a:pPr>
            <a:r>
              <a:rPr lang="en-US" b="1" dirty="0" smtClean="0">
                <a:solidFill>
                  <a:schemeClr val="tx1"/>
                </a:solidFill>
              </a:rPr>
              <a:t>AKTIVET PROFESIONALE </a:t>
            </a:r>
            <a:r>
              <a:rPr lang="en-US" b="1" dirty="0" smtClean="0">
                <a:solidFill>
                  <a:schemeClr val="tx1"/>
                </a:solidFill>
              </a:rPr>
              <a:t>TË </a:t>
            </a:r>
            <a:r>
              <a:rPr lang="en-US" b="1" dirty="0" smtClean="0">
                <a:solidFill>
                  <a:schemeClr val="tx1"/>
                </a:solidFill>
              </a:rPr>
              <a:t>LËNDËVE/FUSHAVE-LËMIVE PROFESIONALE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080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TAUTOLOGJIA &amp; POLISEMIA PENGOJNË SUKSESIN E AP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EMËRTIMI I AKTIVEVE  NË SHKOLLA PROFESIONALE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26776" y="3276600"/>
            <a:ext cx="7588624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SHKOLLAT </a:t>
            </a:r>
            <a:r>
              <a:rPr lang="en-US" sz="2300" b="1" dirty="0" smtClean="0"/>
              <a:t>E MESME PROFESIONALE</a:t>
            </a:r>
            <a:endParaRPr lang="en-US" sz="23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4267200"/>
            <a:ext cx="4206688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AP TË LËNDËVE TË PËRGJITHSHME</a:t>
            </a:r>
            <a:endParaRPr lang="en-US" sz="23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410200" y="4267200"/>
            <a:ext cx="33528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AP TË LËNDËVE – LËMIVE PROFESIONALE</a:t>
            </a:r>
            <a:endParaRPr lang="en-US" sz="2300" b="1" dirty="0"/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flipH="1">
            <a:off x="3017744" y="3886200"/>
            <a:ext cx="2103344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  <a:endCxn id="6" idx="0"/>
          </p:cNvCxnSpPr>
          <p:nvPr/>
        </p:nvCxnSpPr>
        <p:spPr>
          <a:xfrm>
            <a:off x="5121088" y="3886200"/>
            <a:ext cx="1965512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524000" y="5486400"/>
            <a:ext cx="6705600" cy="9906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tx1"/>
                </a:solidFill>
              </a:rPr>
              <a:t>NXËNËSIT E </a:t>
            </a:r>
            <a:r>
              <a:rPr lang="en-US" sz="2300" b="1" dirty="0" smtClean="0">
                <a:solidFill>
                  <a:schemeClr val="tx1"/>
                </a:solidFill>
              </a:rPr>
              <a:t>AFTËSUAR PËR </a:t>
            </a:r>
            <a:r>
              <a:rPr lang="en-US" sz="2300" b="1" dirty="0" smtClean="0">
                <a:solidFill>
                  <a:schemeClr val="tx1"/>
                </a:solidFill>
              </a:rPr>
              <a:t>TREG </a:t>
            </a:r>
            <a:r>
              <a:rPr lang="en-US" sz="2300" b="1" dirty="0" smtClean="0">
                <a:solidFill>
                  <a:schemeClr val="tx1"/>
                </a:solidFill>
              </a:rPr>
              <a:t>PUNE </a:t>
            </a:r>
            <a:r>
              <a:rPr lang="en-US" sz="2300" b="1" dirty="0" smtClean="0">
                <a:solidFill>
                  <a:schemeClr val="tx1"/>
                </a:solidFill>
              </a:rPr>
              <a:t>APO </a:t>
            </a:r>
            <a:r>
              <a:rPr lang="en-US" sz="2300" b="1" dirty="0" smtClean="0">
                <a:solidFill>
                  <a:schemeClr val="tx1"/>
                </a:solidFill>
              </a:rPr>
              <a:t>SHKOLLIM TË MËTEJMË</a:t>
            </a:r>
            <a:endParaRPr lang="en-US" sz="2300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5" idx="2"/>
            <a:endCxn id="15" idx="0"/>
          </p:cNvCxnSpPr>
          <p:nvPr/>
        </p:nvCxnSpPr>
        <p:spPr>
          <a:xfrm>
            <a:off x="3017744" y="5181600"/>
            <a:ext cx="1859056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5" idx="0"/>
          </p:cNvCxnSpPr>
          <p:nvPr/>
        </p:nvCxnSpPr>
        <p:spPr>
          <a:xfrm flipH="1">
            <a:off x="4876800" y="5181600"/>
            <a:ext cx="2209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</a:t>
            </a:r>
            <a:r>
              <a:rPr lang="en-US" b="1" dirty="0" smtClean="0">
                <a:solidFill>
                  <a:schemeClr val="tx2"/>
                </a:solidFill>
              </a:rPr>
              <a:t>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KËSHILLI I ARSIMTARËVE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Ndarja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 </a:t>
            </a:r>
            <a:r>
              <a:rPr lang="en-US" b="1" dirty="0" err="1" smtClean="0">
                <a:solidFill>
                  <a:schemeClr val="tx1"/>
                </a:solidFill>
              </a:rPr>
              <a:t>paraleleve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dhe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orëve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Arsimtarëve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Miratimimi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Organogramit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të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punës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Miratimimi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INDOK – SISTEMIT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Propozon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Programin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 </a:t>
            </a:r>
            <a:r>
              <a:rPr lang="en-US" b="1" dirty="0" err="1" smtClean="0">
                <a:solidFill>
                  <a:srgbClr val="FF0000"/>
                </a:solidFill>
              </a:rPr>
              <a:t>Zhvillimit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Strategjik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të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Shkollës</a:t>
            </a:r>
            <a:r>
              <a:rPr lang="en-US" b="1" dirty="0" smtClean="0">
                <a:solidFill>
                  <a:srgbClr val="FF0000"/>
                </a:solidFill>
              </a:rPr>
              <a:t> ( </a:t>
            </a:r>
            <a:r>
              <a:rPr lang="en-US" b="1" dirty="0" err="1" smtClean="0">
                <a:solidFill>
                  <a:srgbClr val="FF0000"/>
                </a:solidFill>
              </a:rPr>
              <a:t>pesëvjeçare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Propozon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Programin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Vjetor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të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Punës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KËSHILLI I ARSIMTARËVE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Miraton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Organogramit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të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punës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Miraton</a:t>
            </a:r>
            <a:r>
              <a:rPr lang="en-US" b="1" dirty="0" smtClean="0">
                <a:solidFill>
                  <a:schemeClr val="tx1"/>
                </a:solidFill>
              </a:rPr>
              <a:t>  : </a:t>
            </a:r>
            <a:r>
              <a:rPr lang="en-US" b="1" dirty="0" smtClean="0">
                <a:solidFill>
                  <a:srgbClr val="FF0000"/>
                </a:solidFill>
              </a:rPr>
              <a:t>INDOK – SISTEMIT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Propozon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Programin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 </a:t>
            </a:r>
            <a:r>
              <a:rPr lang="en-US" b="1" dirty="0" err="1" smtClean="0">
                <a:solidFill>
                  <a:srgbClr val="FF0000"/>
                </a:solidFill>
              </a:rPr>
              <a:t>Zhvillimit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Strategjik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të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Shkollës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pesëvjeçare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Propozon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Programin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Vjetor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të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Punës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fontScale="62500" lnSpcReduction="20000"/>
          </a:bodyPr>
          <a:lstStyle/>
          <a:p>
            <a:r>
              <a:rPr lang="en-US" sz="5100" b="1" dirty="0" smtClean="0">
                <a:solidFill>
                  <a:srgbClr val="FF0000"/>
                </a:solidFill>
              </a:rPr>
              <a:t>KËSHILLI I ARSIMTARËVE ( 1)</a:t>
            </a:r>
          </a:p>
          <a:p>
            <a:endParaRPr lang="en-US" sz="37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700" b="1" dirty="0" smtClean="0">
                <a:solidFill>
                  <a:schemeClr val="tx1"/>
                </a:solidFill>
              </a:rPr>
              <a:t> </a:t>
            </a:r>
            <a:r>
              <a:rPr lang="sq-AL" sz="3700" b="1" dirty="0" smtClean="0">
                <a:solidFill>
                  <a:schemeClr val="tx1"/>
                </a:solidFill>
              </a:rPr>
              <a:t>Harton dhe </a:t>
            </a:r>
            <a:r>
              <a:rPr lang="sq-AL" sz="3700" b="1" dirty="0" smtClean="0">
                <a:solidFill>
                  <a:schemeClr val="tx1"/>
                </a:solidFill>
              </a:rPr>
              <a:t>miraton </a:t>
            </a:r>
            <a:r>
              <a:rPr lang="sq-AL" sz="3700" b="1" i="1" dirty="0" smtClean="0">
                <a:solidFill>
                  <a:schemeClr val="tx1"/>
                </a:solidFill>
              </a:rPr>
              <a:t>Planin vjetor të veprimit</a:t>
            </a:r>
          </a:p>
          <a:p>
            <a:pPr algn="l">
              <a:buFont typeface="Arial" pitchFamily="34" charset="0"/>
              <a:buChar char="•"/>
            </a:pPr>
            <a:r>
              <a:rPr lang="sq-AL" sz="3700" b="1" dirty="0" smtClean="0">
                <a:solidFill>
                  <a:schemeClr val="tx1"/>
                </a:solidFill>
              </a:rPr>
              <a:t> Miraton </a:t>
            </a:r>
            <a:r>
              <a:rPr lang="sq-AL" sz="3700" b="1" i="1" dirty="0" smtClean="0">
                <a:solidFill>
                  <a:schemeClr val="tx1"/>
                </a:solidFill>
              </a:rPr>
              <a:t>NORMËN </a:t>
            </a:r>
            <a:r>
              <a:rPr lang="sq-AL" sz="3700" b="1" i="1" dirty="0" smtClean="0">
                <a:solidFill>
                  <a:schemeClr val="tx1"/>
                </a:solidFill>
              </a:rPr>
              <a:t>JAVORE 40 </a:t>
            </a:r>
            <a:r>
              <a:rPr lang="sq-AL" sz="3700" b="1" i="1" dirty="0" smtClean="0">
                <a:solidFill>
                  <a:schemeClr val="tx1"/>
                </a:solidFill>
              </a:rPr>
              <a:t>– </a:t>
            </a:r>
            <a:r>
              <a:rPr lang="sq-AL" sz="3700" b="1" i="1" dirty="0" smtClean="0">
                <a:solidFill>
                  <a:schemeClr val="tx1"/>
                </a:solidFill>
              </a:rPr>
              <a:t>orëshe</a:t>
            </a:r>
            <a:endParaRPr lang="sq-AL" sz="3700" b="1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3700" b="1" dirty="0" smtClean="0">
                <a:solidFill>
                  <a:schemeClr val="tx1"/>
                </a:solidFill>
              </a:rPr>
              <a:t> Formon komisione  të përshershme dhe të përkohshme </a:t>
            </a:r>
            <a:r>
              <a:rPr lang="sq-AL" sz="3700" b="1" dirty="0" smtClean="0">
                <a:solidFill>
                  <a:schemeClr val="tx1"/>
                </a:solidFill>
              </a:rPr>
              <a:t>për </a:t>
            </a:r>
            <a:r>
              <a:rPr lang="sq-AL" sz="3700" b="1" i="1" dirty="0" smtClean="0">
                <a:solidFill>
                  <a:schemeClr val="tx1"/>
                </a:solidFill>
              </a:rPr>
              <a:t>Hulumtime, Inovime, Zhvillime profesionale , </a:t>
            </a:r>
            <a:r>
              <a:rPr lang="sq-AL" sz="3700" b="1" i="1" dirty="0" smtClean="0">
                <a:solidFill>
                  <a:schemeClr val="tx1"/>
                </a:solidFill>
              </a:rPr>
              <a:t>Stimul</a:t>
            </a:r>
            <a:r>
              <a:rPr lang="en-US" sz="3700" b="1" i="1" dirty="0" err="1" smtClean="0">
                <a:solidFill>
                  <a:schemeClr val="tx1"/>
                </a:solidFill>
              </a:rPr>
              <a:t>i</a:t>
            </a:r>
            <a:r>
              <a:rPr lang="sq-AL" sz="3700" b="1" i="1" dirty="0" smtClean="0">
                <a:solidFill>
                  <a:schemeClr val="tx1"/>
                </a:solidFill>
              </a:rPr>
              <a:t>min </a:t>
            </a:r>
            <a:r>
              <a:rPr lang="sq-AL" sz="3700" b="1" i="1" dirty="0" smtClean="0">
                <a:solidFill>
                  <a:schemeClr val="tx1"/>
                </a:solidFill>
              </a:rPr>
              <a:t>dhe  Shpërblimin stafit dhe të nxënësve për arritje të veçanta  </a:t>
            </a:r>
          </a:p>
          <a:p>
            <a:pPr algn="l">
              <a:buFont typeface="Arial" pitchFamily="34" charset="0"/>
              <a:buChar char="•"/>
            </a:pPr>
            <a:r>
              <a:rPr lang="sq-AL" sz="3700" b="1" dirty="0" smtClean="0">
                <a:solidFill>
                  <a:schemeClr val="tx1"/>
                </a:solidFill>
              </a:rPr>
              <a:t> Shqyrton </a:t>
            </a:r>
            <a:r>
              <a:rPr lang="sq-AL" sz="3700" b="1" i="1" dirty="0" smtClean="0">
                <a:solidFill>
                  <a:schemeClr val="tx1"/>
                </a:solidFill>
              </a:rPr>
              <a:t>Raportin e suksesit me Rekomandime për Avancim të Vazhdueshëm</a:t>
            </a:r>
          </a:p>
          <a:p>
            <a:pPr algn="l">
              <a:buFont typeface="Arial" pitchFamily="34" charset="0"/>
              <a:buChar char="•"/>
            </a:pPr>
            <a:r>
              <a:rPr lang="sq-AL" sz="3700" b="1" dirty="0" smtClean="0">
                <a:solidFill>
                  <a:schemeClr val="tx1"/>
                </a:solidFill>
              </a:rPr>
              <a:t> Shqyrton </a:t>
            </a:r>
            <a:r>
              <a:rPr lang="sq-AL" sz="3700" b="1" dirty="0" smtClean="0">
                <a:solidFill>
                  <a:schemeClr val="tx1"/>
                </a:solidFill>
              </a:rPr>
              <a:t>an</a:t>
            </a:r>
            <a:r>
              <a:rPr lang="en-US" sz="3700" b="1" dirty="0" smtClean="0">
                <a:solidFill>
                  <a:schemeClr val="tx1"/>
                </a:solidFill>
              </a:rPr>
              <a:t>a</a:t>
            </a:r>
            <a:r>
              <a:rPr lang="sq-AL" sz="3700" b="1" dirty="0" smtClean="0">
                <a:solidFill>
                  <a:schemeClr val="tx1"/>
                </a:solidFill>
              </a:rPr>
              <a:t>l</a:t>
            </a:r>
            <a:r>
              <a:rPr lang="en-US" sz="3700" b="1" dirty="0" err="1" smtClean="0">
                <a:solidFill>
                  <a:schemeClr val="tx1"/>
                </a:solidFill>
              </a:rPr>
              <a:t>i</a:t>
            </a:r>
            <a:r>
              <a:rPr lang="sq-AL" sz="3700" b="1" dirty="0" smtClean="0">
                <a:solidFill>
                  <a:schemeClr val="tx1"/>
                </a:solidFill>
              </a:rPr>
              <a:t>zon </a:t>
            </a:r>
            <a:r>
              <a:rPr lang="sq-AL" sz="3700" b="1" dirty="0" smtClean="0">
                <a:solidFill>
                  <a:schemeClr val="tx1"/>
                </a:solidFill>
              </a:rPr>
              <a:t>dhe inovon </a:t>
            </a:r>
            <a:r>
              <a:rPr lang="sq-AL" sz="3700" b="1" i="1" dirty="0" smtClean="0">
                <a:solidFill>
                  <a:schemeClr val="tx1"/>
                </a:solidFill>
              </a:rPr>
              <a:t>Format e </a:t>
            </a:r>
            <a:r>
              <a:rPr lang="sq-AL" sz="3700" b="1" i="1" dirty="0" smtClean="0">
                <a:solidFill>
                  <a:schemeClr val="tx1"/>
                </a:solidFill>
              </a:rPr>
              <a:t>Diferencuara të punës  edukativo – dhe të  </a:t>
            </a:r>
            <a:r>
              <a:rPr lang="sq-AL" sz="3700" b="1" i="1" dirty="0" smtClean="0">
                <a:solidFill>
                  <a:schemeClr val="tx1"/>
                </a:solidFill>
              </a:rPr>
              <a:t>partneritetit</a:t>
            </a:r>
            <a:r>
              <a:rPr lang="en-US" sz="3700" b="1" i="1" dirty="0" smtClean="0">
                <a:solidFill>
                  <a:schemeClr val="tx1"/>
                </a:solidFill>
              </a:rPr>
              <a:t> </a:t>
            </a:r>
            <a:r>
              <a:rPr lang="sq-AL" sz="3700" b="1" i="1" dirty="0" smtClean="0">
                <a:solidFill>
                  <a:schemeClr val="tx1"/>
                </a:solidFill>
              </a:rPr>
              <a:t>me </a:t>
            </a:r>
            <a:r>
              <a:rPr lang="sq-AL" sz="3700" b="1" i="1" dirty="0" smtClean="0">
                <a:solidFill>
                  <a:schemeClr val="tx1"/>
                </a:solidFill>
              </a:rPr>
              <a:t>prindër; familje dhe mjedisin e gjerë  - Harton Rrjetin e Merimangës së Partneritetit </a:t>
            </a: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95" y="2057400"/>
            <a:ext cx="8549605" cy="44782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KËSHILLI I </a:t>
            </a:r>
            <a:r>
              <a:rPr lang="en-US" b="1" dirty="0" smtClean="0">
                <a:solidFill>
                  <a:srgbClr val="FF0000"/>
                </a:solidFill>
              </a:rPr>
              <a:t>KLASAVE - PARALELEVE </a:t>
            </a:r>
            <a:r>
              <a:rPr lang="en-US" b="1" dirty="0" smtClean="0">
                <a:solidFill>
                  <a:srgbClr val="FF0000"/>
                </a:solidFill>
              </a:rPr>
              <a:t>( 2 )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sq-AL" b="1" dirty="0" smtClean="0">
                <a:solidFill>
                  <a:schemeClr val="tx1"/>
                </a:solidFill>
              </a:rPr>
              <a:t>Këshillin e Klasave e përbëjnë të </a:t>
            </a:r>
            <a:r>
              <a:rPr lang="sq-AL" b="1" dirty="0" smtClean="0">
                <a:solidFill>
                  <a:schemeClr val="tx1"/>
                </a:solidFill>
              </a:rPr>
              <a:t>gjithë </a:t>
            </a:r>
            <a:r>
              <a:rPr lang="sq-AL" b="1" dirty="0" smtClean="0">
                <a:solidFill>
                  <a:schemeClr val="tx1"/>
                </a:solidFill>
              </a:rPr>
              <a:t>mësimdhënësit e një </a:t>
            </a:r>
            <a:r>
              <a:rPr lang="sq-AL" b="1" dirty="0" smtClean="0">
                <a:solidFill>
                  <a:schemeClr val="tx1"/>
                </a:solidFill>
              </a:rPr>
              <a:t>klase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dhe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sipas </a:t>
            </a:r>
            <a:r>
              <a:rPr lang="sq-AL" b="1" dirty="0" smtClean="0">
                <a:solidFill>
                  <a:schemeClr val="tx1"/>
                </a:solidFill>
              </a:rPr>
              <a:t>nevojës edhe  bashkëpunëtorët profesionalë </a:t>
            </a:r>
            <a:r>
              <a:rPr lang="sq-AL" b="1" dirty="0" smtClean="0">
                <a:solidFill>
                  <a:schemeClr val="tx1"/>
                </a:solidFill>
              </a:rPr>
              <a:t>(pedagogu,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psikologu,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bibliotekari</a:t>
            </a:r>
            <a:r>
              <a:rPr lang="sq-AL" b="1" dirty="0" smtClean="0">
                <a:solidFill>
                  <a:schemeClr val="tx1"/>
                </a:solidFill>
              </a:rPr>
              <a:t>, </a:t>
            </a:r>
            <a:r>
              <a:rPr lang="sq-AL" b="1" dirty="0" smtClean="0">
                <a:solidFill>
                  <a:schemeClr val="tx1"/>
                </a:solidFill>
              </a:rPr>
              <a:t>defektologu koordinatori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për cilësi</a:t>
            </a:r>
            <a:r>
              <a:rPr lang="sq-AL" b="1" dirty="0" smtClean="0">
                <a:solidFill>
                  <a:schemeClr val="tx1"/>
                </a:solidFill>
              </a:rPr>
              <a:t>,  punëtori social, pediatri </a:t>
            </a:r>
            <a:r>
              <a:rPr lang="sq-AL" b="1" dirty="0" smtClean="0">
                <a:solidFill>
                  <a:schemeClr val="tx1"/>
                </a:solidFill>
              </a:rPr>
              <a:t>dhe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stomatologu). </a:t>
            </a:r>
            <a:r>
              <a:rPr lang="sq-AL" b="1" dirty="0" smtClean="0">
                <a:solidFill>
                  <a:schemeClr val="tx1"/>
                </a:solidFill>
              </a:rPr>
              <a:t>NËSE SHKOLLA KA MË SHUMË PARALELE TË NJË </a:t>
            </a:r>
            <a:r>
              <a:rPr lang="sq-AL" b="1" dirty="0" smtClean="0">
                <a:solidFill>
                  <a:schemeClr val="tx1"/>
                </a:solidFill>
              </a:rPr>
              <a:t>KLASE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TË GJITHË MËSIMDHËNËSIT E ATYRE PARALELEVE PËRBËJNË KËSHILLIN  E KLASËS </a:t>
            </a:r>
            <a:r>
              <a:rPr lang="sq-AL" b="1" dirty="0" smtClean="0">
                <a:solidFill>
                  <a:schemeClr val="tx1"/>
                </a:solidFill>
              </a:rPr>
              <a:t>SË </a:t>
            </a:r>
            <a:r>
              <a:rPr lang="sq-AL" b="1" dirty="0" smtClean="0">
                <a:solidFill>
                  <a:schemeClr val="tx1"/>
                </a:solidFill>
              </a:rPr>
              <a:t>CAKTUAR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  <a:endParaRPr lang="sq-AL" sz="3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KËSHILLI I </a:t>
            </a:r>
            <a:r>
              <a:rPr lang="en-US" b="1" dirty="0" smtClean="0">
                <a:solidFill>
                  <a:srgbClr val="FF0000"/>
                </a:solidFill>
              </a:rPr>
              <a:t>PARALELES </a:t>
            </a:r>
            <a:r>
              <a:rPr lang="en-US" b="1" dirty="0" smtClean="0">
                <a:solidFill>
                  <a:srgbClr val="FF0000"/>
                </a:solidFill>
              </a:rPr>
              <a:t>( 2-A )</a:t>
            </a:r>
          </a:p>
          <a:p>
            <a:pPr algn="l"/>
            <a:r>
              <a:rPr lang="sq-AL" b="1" dirty="0" smtClean="0">
                <a:solidFill>
                  <a:schemeClr val="tx1"/>
                </a:solidFill>
              </a:rPr>
              <a:t>KËSHILLIN E PARALELES </a:t>
            </a:r>
            <a:r>
              <a:rPr lang="sq-AL" b="1" dirty="0" smtClean="0">
                <a:solidFill>
                  <a:schemeClr val="tx1"/>
                </a:solidFill>
              </a:rPr>
              <a:t>e </a:t>
            </a:r>
            <a:r>
              <a:rPr lang="sq-AL" b="1" dirty="0" smtClean="0">
                <a:solidFill>
                  <a:schemeClr val="tx1"/>
                </a:solidFill>
              </a:rPr>
              <a:t>përbëjnë të </a:t>
            </a:r>
            <a:r>
              <a:rPr lang="sq-AL" b="1" dirty="0" smtClean="0">
                <a:solidFill>
                  <a:schemeClr val="tx1"/>
                </a:solidFill>
              </a:rPr>
              <a:t>gjithë </a:t>
            </a:r>
            <a:r>
              <a:rPr lang="sq-AL" b="1" dirty="0" smtClean="0">
                <a:solidFill>
                  <a:schemeClr val="tx1"/>
                </a:solidFill>
              </a:rPr>
              <a:t>mësimdhënësit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cilët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zhvillojnë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punën</a:t>
            </a:r>
            <a:r>
              <a:rPr lang="en-US" b="1" dirty="0" smtClean="0">
                <a:solidFill>
                  <a:schemeClr val="tx1"/>
                </a:solidFill>
              </a:rPr>
              <a:t> EDUKATIVE – ARSIMORE NË ATË PARALELE</a:t>
            </a:r>
            <a:endParaRPr lang="sq-AL" sz="3400" b="1" dirty="0" smtClean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5029200"/>
            <a:ext cx="182880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DETYRA E </a:t>
            </a:r>
            <a:r>
              <a:rPr lang="en-US" b="1" dirty="0" smtClean="0"/>
              <a:t>KËSHLLIT </a:t>
            </a:r>
            <a:r>
              <a:rPr lang="en-US" b="1" dirty="0" smtClean="0"/>
              <a:t>TË KLASËS</a:t>
            </a:r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>
            <a:off x="2743200" y="5410200"/>
            <a:ext cx="685800" cy="685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429000" y="4648200"/>
            <a:ext cx="2514600" cy="1676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MONITORIMI &amp; ZGJIDHJA E ÇËSHTJEVE &amp; AVANCIMI I MËSIMIT TË KLASËS 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400800" y="4343400"/>
            <a:ext cx="2209800" cy="1981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TË GJITHË NXËNËSIT I  POSEDOJNË </a:t>
            </a:r>
            <a:r>
              <a:rPr lang="en-US" b="1" dirty="0" smtClean="0">
                <a:solidFill>
                  <a:schemeClr val="tx1"/>
                </a:solidFill>
              </a:rPr>
              <a:t>KOMPETENCAT E </a:t>
            </a:r>
            <a:r>
              <a:rPr lang="en-US" b="1" dirty="0" smtClean="0">
                <a:solidFill>
                  <a:schemeClr val="tx1"/>
                </a:solidFill>
              </a:rPr>
              <a:t>SHEKULLIT XXI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943600" y="5257800"/>
            <a:ext cx="457200" cy="685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KËSHILLI I </a:t>
            </a:r>
            <a:r>
              <a:rPr lang="en-US" b="1" dirty="0" smtClean="0">
                <a:solidFill>
                  <a:srgbClr val="FF0000"/>
                </a:solidFill>
              </a:rPr>
              <a:t>PARALELES </a:t>
            </a:r>
            <a:r>
              <a:rPr lang="en-US" b="1" dirty="0" smtClean="0">
                <a:solidFill>
                  <a:srgbClr val="FF0000"/>
                </a:solidFill>
              </a:rPr>
              <a:t>( 2-A )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PËRCAKTON </a:t>
            </a:r>
            <a:r>
              <a:rPr lang="en-US" b="1" dirty="0" smtClean="0">
                <a:solidFill>
                  <a:schemeClr val="tx1"/>
                </a:solidFill>
              </a:rPr>
              <a:t>- QËLLIMIN </a:t>
            </a:r>
            <a:r>
              <a:rPr lang="en-US" b="1" dirty="0" smtClean="0">
                <a:solidFill>
                  <a:schemeClr val="tx1"/>
                </a:solidFill>
              </a:rPr>
              <a:t>&amp; OBJEKTIVAT E PUNËS EDUKATIVE – ARSIMORE </a:t>
            </a:r>
            <a:r>
              <a:rPr lang="en-US" b="1" dirty="0" smtClean="0">
                <a:solidFill>
                  <a:schemeClr val="tx1"/>
                </a:solidFill>
              </a:rPr>
              <a:t>TË KLASËS </a:t>
            </a:r>
            <a:r>
              <a:rPr lang="en-US" b="1" dirty="0" smtClean="0">
                <a:solidFill>
                  <a:schemeClr val="tx1"/>
                </a:solidFill>
              </a:rPr>
              <a:t>- PARALELES SË CAKTUAR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MIRATON </a:t>
            </a:r>
            <a:r>
              <a:rPr lang="en-US" b="1" dirty="0" smtClean="0">
                <a:solidFill>
                  <a:schemeClr val="tx1"/>
                </a:solidFill>
              </a:rPr>
              <a:t>- PLANET </a:t>
            </a:r>
            <a:r>
              <a:rPr lang="en-US" b="1" dirty="0" smtClean="0">
                <a:solidFill>
                  <a:schemeClr val="tx1"/>
                </a:solidFill>
              </a:rPr>
              <a:t>VJETORE </a:t>
            </a:r>
            <a:r>
              <a:rPr lang="en-US" b="1" dirty="0" smtClean="0">
                <a:solidFill>
                  <a:schemeClr val="tx1"/>
                </a:solidFill>
              </a:rPr>
              <a:t>TË </a:t>
            </a:r>
            <a:r>
              <a:rPr lang="en-US" b="1" dirty="0" smtClean="0">
                <a:solidFill>
                  <a:schemeClr val="tx1"/>
                </a:solidFill>
              </a:rPr>
              <a:t>MËSIMIT TË RREGULLT, TË PUNËS PLOTËSUESE, SUPLEMENTARE, TË </a:t>
            </a:r>
            <a:r>
              <a:rPr lang="en-US" b="1" dirty="0" smtClean="0">
                <a:solidFill>
                  <a:schemeClr val="tx1"/>
                </a:solidFill>
              </a:rPr>
              <a:t>EKSURSIONEVE</a:t>
            </a:r>
            <a:r>
              <a:rPr lang="en-US" b="1" dirty="0" smtClean="0">
                <a:solidFill>
                  <a:schemeClr val="tx1"/>
                </a:solidFill>
              </a:rPr>
              <a:t>, SHËTITJEVE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PËRCAKTON PËRMBAJTJET KROSKURRIKULARE</a:t>
            </a: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n-US" dirty="0" err="1" smtClean="0"/>
              <a:t>Rosenholtz</a:t>
            </a:r>
            <a:r>
              <a:rPr lang="en-US" dirty="0" smtClean="0"/>
              <a:t> </a:t>
            </a:r>
            <a:r>
              <a:rPr lang="sq-AL" dirty="0" smtClean="0"/>
              <a:t>ve</a:t>
            </a:r>
            <a:r>
              <a:rPr lang="en-US" dirty="0"/>
              <a:t>ç</a:t>
            </a:r>
            <a:r>
              <a:rPr lang="sq-AL" dirty="0" smtClean="0"/>
              <a:t>on</a:t>
            </a:r>
            <a:r>
              <a:rPr lang="en-US" dirty="0" smtClean="0"/>
              <a:t> </a:t>
            </a:r>
            <a:r>
              <a:rPr lang="sq-AL" dirty="0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shkollave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 </a:t>
            </a:r>
            <a:r>
              <a:rPr lang="en-US" dirty="0" err="1" smtClean="0"/>
              <a:t>cilësisë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sq-AL" dirty="0"/>
          </a:p>
        </p:txBody>
      </p:sp>
      <p:sp>
        <p:nvSpPr>
          <p:cNvPr id="5" name="12-Point Star 4"/>
          <p:cNvSpPr/>
          <p:nvPr/>
        </p:nvSpPr>
        <p:spPr>
          <a:xfrm>
            <a:off x="381000" y="3200400"/>
            <a:ext cx="2227729" cy="2057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TË </a:t>
            </a:r>
            <a:r>
              <a:rPr lang="en-US" dirty="0" smtClean="0"/>
              <a:t>NGECURA</a:t>
            </a:r>
            <a:endParaRPr lang="en-US" dirty="0"/>
          </a:p>
        </p:txBody>
      </p:sp>
      <p:sp>
        <p:nvSpPr>
          <p:cNvPr id="6" name="12-Point Star 5"/>
          <p:cNvSpPr/>
          <p:nvPr/>
        </p:nvSpPr>
        <p:spPr>
          <a:xfrm rot="20886941">
            <a:off x="2355860" y="3061137"/>
            <a:ext cx="2600528" cy="242920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BASHKËPUNKOLEGJ. AP</a:t>
            </a:r>
            <a:endParaRPr lang="en-US" dirty="0"/>
          </a:p>
        </p:txBody>
      </p:sp>
      <p:sp>
        <p:nvSpPr>
          <p:cNvPr id="7" name="12-Point Star 6"/>
          <p:cNvSpPr/>
          <p:nvPr/>
        </p:nvSpPr>
        <p:spPr>
          <a:xfrm rot="180773">
            <a:off x="4776888" y="2878055"/>
            <a:ext cx="2286000" cy="2057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LËVIZËSE</a:t>
            </a:r>
            <a:endParaRPr lang="en-US" dirty="0"/>
          </a:p>
        </p:txBody>
      </p:sp>
      <p:sp>
        <p:nvSpPr>
          <p:cNvPr id="8" name="12-Point Star 7"/>
          <p:cNvSpPr/>
          <p:nvPr/>
        </p:nvSpPr>
        <p:spPr>
          <a:xfrm>
            <a:off x="6934200" y="2819400"/>
            <a:ext cx="1905000" cy="19431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CILËSI-</a:t>
            </a:r>
            <a:endParaRPr lang="en-US" dirty="0" smtClean="0"/>
          </a:p>
          <a:p>
            <a:pPr algn="ctr"/>
            <a:r>
              <a:rPr lang="en-US" dirty="0" err="1" smtClean="0"/>
              <a:t>Ndr.poz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KËSHILLI I </a:t>
            </a:r>
            <a:r>
              <a:rPr lang="en-US" b="1" dirty="0" smtClean="0">
                <a:solidFill>
                  <a:srgbClr val="FF0000"/>
                </a:solidFill>
              </a:rPr>
              <a:t>PARALELES </a:t>
            </a:r>
            <a:r>
              <a:rPr lang="en-US" b="1" dirty="0" smtClean="0">
                <a:solidFill>
                  <a:srgbClr val="FF0000"/>
                </a:solidFill>
              </a:rPr>
              <a:t>( 2-A )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PËRCAKTON </a:t>
            </a:r>
            <a:r>
              <a:rPr lang="en-US" b="1" dirty="0" smtClean="0">
                <a:solidFill>
                  <a:schemeClr val="tx1"/>
                </a:solidFill>
              </a:rPr>
              <a:t>- </a:t>
            </a:r>
            <a:r>
              <a:rPr lang="en-US" b="1" i="1" dirty="0" smtClean="0">
                <a:solidFill>
                  <a:schemeClr val="tx1"/>
                </a:solidFill>
              </a:rPr>
              <a:t>PLANIN </a:t>
            </a:r>
            <a:r>
              <a:rPr lang="en-US" b="1" i="1" dirty="0" smtClean="0">
                <a:solidFill>
                  <a:schemeClr val="tx1"/>
                </a:solidFill>
              </a:rPr>
              <a:t>E AKTIVITETEVE EKSTRAKURRIKULARE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PËRCAKTON - </a:t>
            </a:r>
            <a:r>
              <a:rPr lang="en-US" b="1" i="1" dirty="0" smtClean="0">
                <a:solidFill>
                  <a:schemeClr val="tx1"/>
                </a:solidFill>
              </a:rPr>
              <a:t>STANDARDET </a:t>
            </a:r>
            <a:r>
              <a:rPr lang="en-US" b="1" i="1" dirty="0" smtClean="0">
                <a:solidFill>
                  <a:schemeClr val="tx1"/>
                </a:solidFill>
              </a:rPr>
              <a:t>DHE </a:t>
            </a:r>
            <a:r>
              <a:rPr lang="en-US" b="1" i="1" dirty="0" smtClean="0">
                <a:solidFill>
                  <a:schemeClr val="tx1"/>
                </a:solidFill>
              </a:rPr>
              <a:t>ORARIN E </a:t>
            </a:r>
            <a:r>
              <a:rPr lang="en-US" b="1" i="1" dirty="0" smtClean="0">
                <a:solidFill>
                  <a:schemeClr val="tx1"/>
                </a:solidFill>
              </a:rPr>
              <a:t>DETYRAVE </a:t>
            </a:r>
            <a:r>
              <a:rPr lang="en-US" b="1" i="1" dirty="0" smtClean="0">
                <a:solidFill>
                  <a:schemeClr val="tx1"/>
                </a:solidFill>
              </a:rPr>
              <a:t>ME </a:t>
            </a:r>
            <a:r>
              <a:rPr lang="en-US" b="1" i="1" dirty="0" smtClean="0">
                <a:solidFill>
                  <a:schemeClr val="tx1"/>
                </a:solidFill>
              </a:rPr>
              <a:t>SHKRIM, </a:t>
            </a:r>
            <a:r>
              <a:rPr lang="en-US" b="1" i="1" dirty="0" smtClean="0">
                <a:solidFill>
                  <a:schemeClr val="tx1"/>
                </a:solidFill>
              </a:rPr>
              <a:t>DETYRAVE SHTËPIAKE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PËRCAKTON - </a:t>
            </a:r>
            <a:r>
              <a:rPr lang="en-US" b="1" i="1" dirty="0" smtClean="0">
                <a:solidFill>
                  <a:schemeClr val="tx1"/>
                </a:solidFill>
              </a:rPr>
              <a:t>FORMAT </a:t>
            </a:r>
            <a:r>
              <a:rPr lang="en-US" b="1" i="1" dirty="0" smtClean="0">
                <a:solidFill>
                  <a:schemeClr val="tx1"/>
                </a:solidFill>
              </a:rPr>
              <a:t>E </a:t>
            </a:r>
            <a:r>
              <a:rPr lang="en-US" b="1" i="1" dirty="0" smtClean="0">
                <a:solidFill>
                  <a:schemeClr val="tx1"/>
                </a:solidFill>
              </a:rPr>
              <a:t>BASHKËPUNIMIT </a:t>
            </a:r>
            <a:r>
              <a:rPr lang="en-US" b="1" i="1" dirty="0" smtClean="0">
                <a:solidFill>
                  <a:schemeClr val="tx1"/>
                </a:solidFill>
              </a:rPr>
              <a:t>ME PRINDËR &amp; ME MJEDISIN E GJERË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PËRCAKTON DHE PËRCJELL </a:t>
            </a:r>
            <a:r>
              <a:rPr lang="en-US" b="1" dirty="0" smtClean="0">
                <a:solidFill>
                  <a:schemeClr val="tx1"/>
                </a:solidFill>
              </a:rPr>
              <a:t>- </a:t>
            </a:r>
            <a:r>
              <a:rPr lang="en-US" b="1" i="1" dirty="0" smtClean="0">
                <a:solidFill>
                  <a:schemeClr val="tx1"/>
                </a:solidFill>
              </a:rPr>
              <a:t>INFORMIMIMIN, ORIENTIMIN </a:t>
            </a:r>
            <a:r>
              <a:rPr lang="en-US" b="1" i="1" dirty="0" smtClean="0">
                <a:solidFill>
                  <a:schemeClr val="tx1"/>
                </a:solidFill>
              </a:rPr>
              <a:t>DHE </a:t>
            </a:r>
            <a:r>
              <a:rPr lang="en-US" b="1" i="1" dirty="0" smtClean="0">
                <a:solidFill>
                  <a:schemeClr val="tx1"/>
                </a:solidFill>
              </a:rPr>
              <a:t>EDUKIMIN </a:t>
            </a:r>
            <a:r>
              <a:rPr lang="en-US" b="1" i="1" dirty="0" smtClean="0">
                <a:solidFill>
                  <a:schemeClr val="tx1"/>
                </a:solidFill>
              </a:rPr>
              <a:t>PËR PROFESION DHE EDUKIMIN PËR KARRIERË </a:t>
            </a: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KËSHILLI I </a:t>
            </a:r>
            <a:r>
              <a:rPr lang="en-US" b="1" dirty="0" smtClean="0">
                <a:solidFill>
                  <a:srgbClr val="FF0000"/>
                </a:solidFill>
              </a:rPr>
              <a:t>PARALELES </a:t>
            </a:r>
            <a:r>
              <a:rPr lang="en-US" b="1" dirty="0" smtClean="0">
                <a:solidFill>
                  <a:srgbClr val="FF0000"/>
                </a:solidFill>
              </a:rPr>
              <a:t>( 2-A 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PËRCAKTON, </a:t>
            </a:r>
            <a:r>
              <a:rPr lang="en-US" sz="2800" b="1" dirty="0" smtClean="0">
                <a:solidFill>
                  <a:schemeClr val="tx1"/>
                </a:solidFill>
              </a:rPr>
              <a:t>MIRATON: </a:t>
            </a:r>
            <a:r>
              <a:rPr lang="en-US" sz="2800" b="1" i="1" dirty="0" smtClean="0">
                <a:solidFill>
                  <a:schemeClr val="tx1"/>
                </a:solidFill>
              </a:rPr>
              <a:t>FORMAT E AVANCUARA TË INOVIMIT, HULUMTIMIT DHE TË VLERËSIMIT TË ARRITJEVE TË NXËNËSVE TË KLASËS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SHQYRTON DHE ANALIZON SUKSESIN E </a:t>
            </a:r>
            <a:r>
              <a:rPr lang="en-US" sz="2800" b="1" dirty="0" smtClean="0">
                <a:solidFill>
                  <a:schemeClr val="tx1"/>
                </a:solidFill>
              </a:rPr>
              <a:t>NXËNËSVE: </a:t>
            </a:r>
            <a:r>
              <a:rPr lang="en-US" sz="2800" b="1" i="1" dirty="0" smtClean="0">
                <a:solidFill>
                  <a:schemeClr val="tx1"/>
                </a:solidFill>
              </a:rPr>
              <a:t>NË </a:t>
            </a:r>
            <a:r>
              <a:rPr lang="en-US" sz="2800" b="1" i="1" dirty="0" smtClean="0">
                <a:solidFill>
                  <a:schemeClr val="tx1"/>
                </a:solidFill>
              </a:rPr>
              <a:t>MËSIMIN E RREGULLT, </a:t>
            </a:r>
            <a:r>
              <a:rPr lang="en-US" sz="2800" b="1" i="1" dirty="0" smtClean="0">
                <a:solidFill>
                  <a:schemeClr val="tx1"/>
                </a:solidFill>
              </a:rPr>
              <a:t>PLOTËSUES, </a:t>
            </a:r>
            <a:r>
              <a:rPr lang="en-US" sz="2800" b="1" i="1" dirty="0" smtClean="0">
                <a:solidFill>
                  <a:schemeClr val="tx1"/>
                </a:solidFill>
              </a:rPr>
              <a:t>SHTUES , AKTIVITETE KROSKURRIKULARE DHE EKSTRAKURRIKULARE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SHQYRTON DHE </a:t>
            </a:r>
            <a:r>
              <a:rPr lang="en-US" sz="2800" b="1" dirty="0" smtClean="0">
                <a:solidFill>
                  <a:schemeClr val="tx1"/>
                </a:solidFill>
              </a:rPr>
              <a:t>ANALIZON</a:t>
            </a:r>
            <a:r>
              <a:rPr lang="en-US" sz="2800" b="1" dirty="0" smtClean="0">
                <a:solidFill>
                  <a:schemeClr val="tx1"/>
                </a:solidFill>
              </a:rPr>
              <a:t>:  </a:t>
            </a:r>
            <a:r>
              <a:rPr lang="en-US" sz="2800" b="1" i="1" dirty="0" smtClean="0">
                <a:solidFill>
                  <a:schemeClr val="tx1"/>
                </a:solidFill>
              </a:rPr>
              <a:t>GJENDJEN E TË DREJTAVE TË NJERIUT/FËMIJËS, BASHKËPUMIMIN ME PRINDËR, FAMILJEN &amp; MJEDISIN NE GJERË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NË VEND TË DËNIMEVE DHE NDËSHKIMEVE PËRDOR: </a:t>
            </a:r>
            <a:r>
              <a:rPr lang="en-US" sz="2800" b="1" i="1" dirty="0" smtClean="0">
                <a:solidFill>
                  <a:schemeClr val="tx1"/>
                </a:solidFill>
              </a:rPr>
              <a:t>RESTITUCIONIN DHE </a:t>
            </a:r>
            <a:r>
              <a:rPr lang="en-US" sz="2800" b="1" i="1" dirty="0" smtClean="0">
                <a:solidFill>
                  <a:schemeClr val="tx1"/>
                </a:solidFill>
              </a:rPr>
              <a:t>VEPRIMET </a:t>
            </a:r>
            <a:r>
              <a:rPr lang="en-US" sz="2800" b="1" i="1" dirty="0" smtClean="0">
                <a:solidFill>
                  <a:schemeClr val="tx1"/>
                </a:solidFill>
              </a:rPr>
              <a:t>RESTORATIVE</a:t>
            </a:r>
          </a:p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KËSHILLI I </a:t>
            </a:r>
            <a:r>
              <a:rPr lang="en-US" b="1" dirty="0" smtClean="0">
                <a:solidFill>
                  <a:srgbClr val="FF0000"/>
                </a:solidFill>
              </a:rPr>
              <a:t>PARALELES </a:t>
            </a:r>
            <a:r>
              <a:rPr lang="en-US" b="1" dirty="0" smtClean="0">
                <a:solidFill>
                  <a:srgbClr val="FF0000"/>
                </a:solidFill>
              </a:rPr>
              <a:t>( 2-A )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NDËRTON: NJË </a:t>
            </a:r>
            <a:r>
              <a:rPr lang="en-US" b="1" dirty="0" smtClean="0">
                <a:solidFill>
                  <a:schemeClr val="tx1"/>
                </a:solidFill>
              </a:rPr>
              <a:t>SISTEM TË MASAVE TË STIMULIMIT DHE TË NXITJES ME QËLLIM TË RRITJES SË PERFORMANCËS DHE SHTIMIT TË ARRITJEVE TË NXËNËSVE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KONCEPTI, PUNËT DHE DETYRAT E KUJDESTARIT TË KLASËS ( 3-A 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KUJDESTARI I KLASËS ËSHTË PERSON:</a:t>
            </a:r>
          </a:p>
          <a:p>
            <a:pPr algn="l"/>
            <a:r>
              <a:rPr lang="sq-AL" b="1" dirty="0" smtClean="0">
                <a:solidFill>
                  <a:schemeClr val="tx1"/>
                </a:solidFill>
              </a:rPr>
              <a:t>a. Administrativ </a:t>
            </a:r>
            <a:r>
              <a:rPr lang="sq-AL" b="1" dirty="0" smtClean="0">
                <a:solidFill>
                  <a:schemeClr val="tx1"/>
                </a:solidFill>
              </a:rPr>
              <a:t>sepse</a:t>
            </a:r>
            <a:r>
              <a:rPr lang="sq-AL" b="1" dirty="0" smtClean="0">
                <a:solidFill>
                  <a:schemeClr val="tx1"/>
                </a:solidFill>
              </a:rPr>
              <a:t>: </a:t>
            </a:r>
            <a:r>
              <a:rPr lang="sq-AL" b="1" dirty="0" smtClean="0">
                <a:solidFill>
                  <a:schemeClr val="tx1"/>
                </a:solidFill>
              </a:rPr>
              <a:t>përcjell, </a:t>
            </a:r>
            <a:r>
              <a:rPr lang="sq-AL" b="1" dirty="0" smtClean="0">
                <a:solidFill>
                  <a:schemeClr val="tx1"/>
                </a:solidFill>
              </a:rPr>
              <a:t>monitoron regjistron, vendos për të gjitha çështjet që janë në </a:t>
            </a:r>
            <a:r>
              <a:rPr lang="sq-AL" b="1" dirty="0" smtClean="0">
                <a:solidFill>
                  <a:schemeClr val="tx1"/>
                </a:solidFill>
              </a:rPr>
              <a:t>interes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të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perfomimit të shkëlqyer të paraleles dhe të arritjeve të </a:t>
            </a:r>
            <a:r>
              <a:rPr lang="sq-AL" b="1" dirty="0" smtClean="0">
                <a:solidFill>
                  <a:schemeClr val="tx1"/>
                </a:solidFill>
              </a:rPr>
              <a:t>rezultateve maksimale dhe </a:t>
            </a:r>
            <a:r>
              <a:rPr lang="sq-AL" b="1" dirty="0" smtClean="0">
                <a:solidFill>
                  <a:schemeClr val="tx1"/>
                </a:solidFill>
              </a:rPr>
              <a:t>të vlefshme për nxënësit, </a:t>
            </a:r>
            <a:r>
              <a:rPr lang="sq-AL" b="1" dirty="0" smtClean="0">
                <a:solidFill>
                  <a:schemeClr val="tx1"/>
                </a:solidFill>
              </a:rPr>
              <a:t>familjet, </a:t>
            </a:r>
            <a:r>
              <a:rPr lang="sq-AL" b="1" dirty="0" smtClean="0">
                <a:solidFill>
                  <a:schemeClr val="tx1"/>
                </a:solidFill>
              </a:rPr>
              <a:t>shoqërinë </a:t>
            </a:r>
            <a:r>
              <a:rPr lang="sq-AL" b="1" dirty="0" smtClean="0">
                <a:solidFill>
                  <a:schemeClr val="tx1"/>
                </a:solidFill>
              </a:rPr>
              <a:t>dhe  </a:t>
            </a:r>
            <a:r>
              <a:rPr lang="sq-AL" b="1" dirty="0" smtClean="0">
                <a:solidFill>
                  <a:schemeClr val="tx1"/>
                </a:solidFill>
              </a:rPr>
              <a:t>specien njerëzore</a:t>
            </a: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KONCEPTI, PUNËT DHE DETYRAT E KUJDESTARIT TË KLASËS ( 3-A 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KUJDESTARI I KLASËS ËSHTË PERSON:</a:t>
            </a:r>
          </a:p>
          <a:p>
            <a:pPr algn="l"/>
            <a:r>
              <a:rPr lang="sq-AL" b="1" dirty="0" smtClean="0">
                <a:solidFill>
                  <a:schemeClr val="tx1"/>
                </a:solidFill>
              </a:rPr>
              <a:t>b. </a:t>
            </a:r>
            <a:r>
              <a:rPr lang="sq-AL" b="1" dirty="0" smtClean="0">
                <a:solidFill>
                  <a:srgbClr val="C00000"/>
                </a:solidFill>
              </a:rPr>
              <a:t>MENAXHUES</a:t>
            </a:r>
            <a:r>
              <a:rPr lang="sq-AL" b="1" dirty="0" smtClean="0">
                <a:solidFill>
                  <a:schemeClr val="tx1"/>
                </a:solidFill>
              </a:rPr>
              <a:t> sepse punët i bënë drejt ashtu siç </a:t>
            </a:r>
            <a:r>
              <a:rPr lang="sq-AL" b="1" dirty="0" smtClean="0">
                <a:solidFill>
                  <a:schemeClr val="tx1"/>
                </a:solidFill>
              </a:rPr>
              <a:t>janë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me dispozita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ligjore</a:t>
            </a:r>
            <a:r>
              <a:rPr lang="sq-AL" b="1" dirty="0" smtClean="0">
                <a:solidFill>
                  <a:schemeClr val="tx1"/>
                </a:solidFill>
              </a:rPr>
              <a:t>, nënligjore dhe </a:t>
            </a:r>
            <a:r>
              <a:rPr lang="sq-AL" b="1" dirty="0" smtClean="0">
                <a:solidFill>
                  <a:schemeClr val="tx1"/>
                </a:solidFill>
              </a:rPr>
              <a:t>Kornizën </a:t>
            </a:r>
            <a:r>
              <a:rPr lang="sq-AL" b="1" dirty="0" smtClean="0">
                <a:solidFill>
                  <a:schemeClr val="tx1"/>
                </a:solidFill>
              </a:rPr>
              <a:t>e Kurrikulës së Republikës së Kosovës</a:t>
            </a:r>
          </a:p>
          <a:p>
            <a:pPr algn="l"/>
            <a:r>
              <a:rPr lang="sq-AL" b="1" dirty="0" smtClean="0">
                <a:solidFill>
                  <a:schemeClr val="tx1"/>
                </a:solidFill>
              </a:rPr>
              <a:t>c. </a:t>
            </a:r>
            <a:r>
              <a:rPr lang="sq-AL" b="1" dirty="0" smtClean="0">
                <a:solidFill>
                  <a:srgbClr val="C00000"/>
                </a:solidFill>
              </a:rPr>
              <a:t>UDHËHEQËS I VËRTETË - LIDER </a:t>
            </a:r>
            <a:r>
              <a:rPr lang="sq-AL" b="1" dirty="0" smtClean="0">
                <a:solidFill>
                  <a:schemeClr val="tx1"/>
                </a:solidFill>
              </a:rPr>
              <a:t>sepse </a:t>
            </a:r>
            <a:r>
              <a:rPr lang="sq-AL" b="1" dirty="0" smtClean="0">
                <a:solidFill>
                  <a:schemeClr val="tx1"/>
                </a:solidFill>
              </a:rPr>
              <a:t>bënë </a:t>
            </a:r>
            <a:r>
              <a:rPr lang="sq-AL" b="1" dirty="0" smtClean="0">
                <a:solidFill>
                  <a:schemeClr val="tx1"/>
                </a:solidFill>
              </a:rPr>
              <a:t>punë </a:t>
            </a:r>
            <a:r>
              <a:rPr lang="sq-AL" b="1" dirty="0" smtClean="0">
                <a:solidFill>
                  <a:schemeClr val="tx1"/>
                </a:solidFill>
              </a:rPr>
              <a:t>dhe </a:t>
            </a:r>
            <a:r>
              <a:rPr lang="sq-AL" b="1" dirty="0" smtClean="0">
                <a:solidFill>
                  <a:schemeClr val="tx1"/>
                </a:solidFill>
              </a:rPr>
              <a:t>detyra </a:t>
            </a:r>
            <a:r>
              <a:rPr lang="sq-AL" b="1" dirty="0" smtClean="0">
                <a:solidFill>
                  <a:schemeClr val="tx1"/>
                </a:solidFill>
              </a:rPr>
              <a:t>të drejta të cilat janë interes </a:t>
            </a:r>
            <a:r>
              <a:rPr lang="sq-AL" b="1" dirty="0" smtClean="0">
                <a:solidFill>
                  <a:schemeClr val="tx1"/>
                </a:solidFill>
              </a:rPr>
              <a:t>mbizotër</a:t>
            </a:r>
            <a:r>
              <a:rPr lang="en-US" b="1" dirty="0" smtClean="0">
                <a:solidFill>
                  <a:schemeClr val="tx1"/>
                </a:solidFill>
              </a:rPr>
              <a:t>u</a:t>
            </a:r>
            <a:r>
              <a:rPr lang="sq-AL" b="1" dirty="0" smtClean="0">
                <a:solidFill>
                  <a:schemeClr val="tx1"/>
                </a:solidFill>
              </a:rPr>
              <a:t>es  </a:t>
            </a:r>
            <a:r>
              <a:rPr lang="sq-AL" b="1" dirty="0" smtClean="0">
                <a:solidFill>
                  <a:schemeClr val="tx1"/>
                </a:solidFill>
              </a:rPr>
              <a:t>i NXËNËSVE</a:t>
            </a: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KONCEPTI, PUNËT DHE DETYRAT E KUJDESTARIT TË KLASËS ( 3-A 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DETYRAT E KUJDESTARIT TË KLASËS: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Harton Planin Vjetor të punës me qëllim </a:t>
            </a:r>
            <a:r>
              <a:rPr lang="sq-AL" b="1" dirty="0" smtClean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ë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avancimit të suksesit të paraleles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Shqyrton, analizon dhe </a:t>
            </a:r>
            <a:r>
              <a:rPr lang="sq-AL" b="1" dirty="0" smtClean="0">
                <a:solidFill>
                  <a:schemeClr val="tx1"/>
                </a:solidFill>
              </a:rPr>
              <a:t>studion vijimin </a:t>
            </a:r>
            <a:r>
              <a:rPr lang="sq-AL" b="1" dirty="0" smtClean="0">
                <a:solidFill>
                  <a:schemeClr val="tx1"/>
                </a:solidFill>
              </a:rPr>
              <a:t>e rregullt të nxënësve në shkollë 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Kujdeset për realizimin sasior </a:t>
            </a:r>
            <a:r>
              <a:rPr lang="sq-AL" b="1" dirty="0" smtClean="0">
                <a:solidFill>
                  <a:schemeClr val="tx1"/>
                </a:solidFill>
              </a:rPr>
              <a:t>dhe </a:t>
            </a:r>
            <a:r>
              <a:rPr lang="sq-AL" b="1" dirty="0" smtClean="0">
                <a:solidFill>
                  <a:schemeClr val="tx1"/>
                </a:solidFill>
              </a:rPr>
              <a:t>cilësor të kurrikulave  bërthamë dhe të kurrikulit </a:t>
            </a:r>
            <a:r>
              <a:rPr lang="sq-AL" b="1" dirty="0" smtClean="0">
                <a:solidFill>
                  <a:schemeClr val="tx1"/>
                </a:solidFill>
              </a:rPr>
              <a:t>shkollor</a:t>
            </a:r>
            <a:endParaRPr lang="sq-A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KONCEPTI, PUNËT DHE DETYRAT E KUJDESTARIT TË KLASËS ( 3-A 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DETYRAT E KUJDESTARIT TË KLASËS: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 Zhvillon </a:t>
            </a:r>
            <a:r>
              <a:rPr lang="sq-AL" b="1" dirty="0" smtClean="0">
                <a:solidFill>
                  <a:schemeClr val="tx1"/>
                </a:solidFill>
              </a:rPr>
              <a:t>dhe </a:t>
            </a:r>
            <a:r>
              <a:rPr lang="sq-AL" b="1" dirty="0" smtClean="0">
                <a:solidFill>
                  <a:schemeClr val="tx1"/>
                </a:solidFill>
              </a:rPr>
              <a:t>harton sistemin e masave   stimulative </a:t>
            </a:r>
            <a:r>
              <a:rPr lang="sq-AL" b="1" dirty="0" smtClean="0">
                <a:solidFill>
                  <a:schemeClr val="tx1"/>
                </a:solidFill>
              </a:rPr>
              <a:t>me </a:t>
            </a:r>
            <a:r>
              <a:rPr lang="sq-AL" b="1" dirty="0" smtClean="0">
                <a:solidFill>
                  <a:schemeClr val="tx1"/>
                </a:solidFill>
              </a:rPr>
              <a:t>qëllim të </a:t>
            </a:r>
            <a:r>
              <a:rPr lang="sq-AL" b="1" dirty="0" smtClean="0">
                <a:solidFill>
                  <a:schemeClr val="tx1"/>
                </a:solidFill>
              </a:rPr>
              <a:t>avancimit </a:t>
            </a:r>
            <a:r>
              <a:rPr lang="sq-AL" b="1" dirty="0" smtClean="0">
                <a:solidFill>
                  <a:schemeClr val="tx1"/>
                </a:solidFill>
              </a:rPr>
              <a:t>të </a:t>
            </a:r>
            <a:r>
              <a:rPr lang="sq-AL" b="1" dirty="0" smtClean="0">
                <a:solidFill>
                  <a:schemeClr val="tx1"/>
                </a:solidFill>
              </a:rPr>
              <a:t>arritjeve të </a:t>
            </a:r>
            <a:r>
              <a:rPr lang="sq-AL" b="1" dirty="0" smtClean="0">
                <a:solidFill>
                  <a:schemeClr val="tx1"/>
                </a:solidFill>
              </a:rPr>
              <a:t>nxënësve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Në vend  të masave </a:t>
            </a:r>
            <a:r>
              <a:rPr lang="sq-AL" b="1" dirty="0" smtClean="0">
                <a:solidFill>
                  <a:schemeClr val="tx1"/>
                </a:solidFill>
              </a:rPr>
              <a:t>të </a:t>
            </a:r>
            <a:r>
              <a:rPr lang="sq-AL" b="1" dirty="0" smtClean="0">
                <a:solidFill>
                  <a:schemeClr val="tx1"/>
                </a:solidFill>
              </a:rPr>
              <a:t>dënimit dhe të ndëshkimit ndërmerr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masa të </a:t>
            </a:r>
            <a:r>
              <a:rPr lang="sq-AL" b="1" dirty="0" smtClean="0">
                <a:solidFill>
                  <a:schemeClr val="tx1"/>
                </a:solidFill>
              </a:rPr>
              <a:t>restitucionit dhe të veprimeve </a:t>
            </a:r>
            <a:r>
              <a:rPr lang="sq-AL" b="1" dirty="0" smtClean="0">
                <a:solidFill>
                  <a:schemeClr val="tx1"/>
                </a:solidFill>
              </a:rPr>
              <a:t>restorative</a:t>
            </a:r>
            <a:endParaRPr lang="sq-A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KONCEPTI, PUNËT DHE DETYRAT E KUJDESTARIT TË KLASËS ( 3-A 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DETYRAT E KUJDESTARIT TË KLASËS: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 Organizon </a:t>
            </a:r>
            <a:r>
              <a:rPr lang="sq-AL" b="1" dirty="0" smtClean="0">
                <a:solidFill>
                  <a:schemeClr val="tx1"/>
                </a:solidFill>
              </a:rPr>
              <a:t>përzgjedhjen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e udhëheqjes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së   </a:t>
            </a:r>
            <a:r>
              <a:rPr lang="sq-AL" b="1" dirty="0" smtClean="0">
                <a:solidFill>
                  <a:schemeClr val="tx1"/>
                </a:solidFill>
              </a:rPr>
              <a:t>Bashkësisë </a:t>
            </a:r>
            <a:r>
              <a:rPr lang="sq-AL" b="1" dirty="0" smtClean="0">
                <a:solidFill>
                  <a:schemeClr val="tx1"/>
                </a:solidFill>
              </a:rPr>
              <a:t>së </a:t>
            </a:r>
            <a:r>
              <a:rPr lang="sq-AL" b="1" dirty="0" smtClean="0">
                <a:solidFill>
                  <a:schemeClr val="tx1"/>
                </a:solidFill>
              </a:rPr>
              <a:t>Paraleles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Me </a:t>
            </a:r>
            <a:r>
              <a:rPr lang="sq-AL" b="1" dirty="0" smtClean="0">
                <a:solidFill>
                  <a:schemeClr val="tx1"/>
                </a:solidFill>
              </a:rPr>
              <a:t>Bashkësinë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e </a:t>
            </a:r>
            <a:r>
              <a:rPr lang="sq-AL" b="1" dirty="0" smtClean="0">
                <a:solidFill>
                  <a:schemeClr val="tx1"/>
                </a:solidFill>
              </a:rPr>
              <a:t>Paraleles përcakton Rregulloren për të Drejtat, përgjegjësitë dhe </a:t>
            </a:r>
            <a:r>
              <a:rPr lang="sq-AL" b="1" dirty="0" smtClean="0">
                <a:solidFill>
                  <a:schemeClr val="tx1"/>
                </a:solidFill>
              </a:rPr>
              <a:t>sjelljen </a:t>
            </a:r>
            <a:r>
              <a:rPr lang="sq-AL" b="1" dirty="0" smtClean="0">
                <a:solidFill>
                  <a:schemeClr val="tx1"/>
                </a:solidFill>
              </a:rPr>
              <a:t>e </a:t>
            </a:r>
            <a:r>
              <a:rPr lang="sq-AL" b="1" dirty="0" smtClean="0">
                <a:solidFill>
                  <a:schemeClr val="tx1"/>
                </a:solidFill>
              </a:rPr>
              <a:t>nxënësve </a:t>
            </a:r>
            <a:r>
              <a:rPr lang="sq-AL" b="1" dirty="0" smtClean="0">
                <a:solidFill>
                  <a:schemeClr val="tx1"/>
                </a:solidFill>
              </a:rPr>
              <a:t>nga </a:t>
            </a:r>
            <a:r>
              <a:rPr lang="sq-AL" b="1" dirty="0" smtClean="0">
                <a:solidFill>
                  <a:schemeClr val="tx1"/>
                </a:solidFill>
              </a:rPr>
              <a:t>shtëpia </a:t>
            </a:r>
            <a:r>
              <a:rPr lang="sq-AL" b="1" dirty="0" smtClean="0">
                <a:solidFill>
                  <a:schemeClr val="tx1"/>
                </a:solidFill>
              </a:rPr>
              <a:t>në </a:t>
            </a:r>
            <a:r>
              <a:rPr lang="sq-AL" b="1" dirty="0" smtClean="0">
                <a:solidFill>
                  <a:schemeClr val="tx1"/>
                </a:solidFill>
              </a:rPr>
              <a:t>shkollë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dhe anasjelltas,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në ambi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r>
              <a:rPr lang="sq-AL" b="1" dirty="0" smtClean="0">
                <a:solidFill>
                  <a:schemeClr val="tx1"/>
                </a:solidFill>
              </a:rPr>
              <a:t>ntet </a:t>
            </a:r>
            <a:r>
              <a:rPr lang="sq-AL" b="1" dirty="0" smtClean="0">
                <a:solidFill>
                  <a:schemeClr val="tx1"/>
                </a:solidFill>
              </a:rPr>
              <a:t>shkollore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dhe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në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paralele    </a:t>
            </a:r>
            <a:endParaRPr lang="sq-A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PUNËT &amp; DETYRAT E ORGANEVE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KONCEPTI, PUNËT DHE DETYRAT E KUJDESTARIT TË KLASËS ( 3-A 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DETYRAT E KUJDESTARIT TË KLASËS: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 Brenda </a:t>
            </a:r>
            <a:r>
              <a:rPr lang="sq-AL" b="1" dirty="0" smtClean="0">
                <a:solidFill>
                  <a:schemeClr val="tx1"/>
                </a:solidFill>
              </a:rPr>
              <a:t>dy </a:t>
            </a:r>
            <a:r>
              <a:rPr lang="sq-AL" b="1" dirty="0" smtClean="0">
                <a:solidFill>
                  <a:schemeClr val="tx1"/>
                </a:solidFill>
              </a:rPr>
              <a:t>javëve të para të shtatorit </a:t>
            </a:r>
            <a:r>
              <a:rPr lang="sq-AL" b="1" dirty="0" smtClean="0">
                <a:solidFill>
                  <a:schemeClr val="tx1"/>
                </a:solidFill>
              </a:rPr>
              <a:t>në </a:t>
            </a:r>
            <a:r>
              <a:rPr lang="sq-AL" b="1" dirty="0" smtClean="0">
                <a:solidFill>
                  <a:schemeClr val="tx1"/>
                </a:solidFill>
              </a:rPr>
              <a:t>orën e kujdestarisë i interviston nxënësit </a:t>
            </a:r>
            <a:r>
              <a:rPr lang="sq-AL" b="1" dirty="0" smtClean="0">
                <a:solidFill>
                  <a:schemeClr val="tx1"/>
                </a:solidFill>
              </a:rPr>
              <a:t>p</a:t>
            </a:r>
            <a:r>
              <a:rPr lang="en-US" b="1" dirty="0" err="1" smtClean="0">
                <a:solidFill>
                  <a:schemeClr val="tx1"/>
                </a:solidFill>
              </a:rPr>
              <a:t>ër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rreziqet e </a:t>
            </a:r>
            <a:r>
              <a:rPr lang="sq-AL" b="1" dirty="0" smtClean="0">
                <a:solidFill>
                  <a:schemeClr val="tx1"/>
                </a:solidFill>
              </a:rPr>
              <a:t>mundshme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në </a:t>
            </a:r>
            <a:r>
              <a:rPr lang="sq-AL" b="1" dirty="0" smtClean="0">
                <a:solidFill>
                  <a:schemeClr val="tx1"/>
                </a:solidFill>
              </a:rPr>
              <a:t>relacionin Shtëpi – Shkollë dhe  anasjelltas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Gjatë </a:t>
            </a:r>
            <a:r>
              <a:rPr lang="sq-AL" b="1" dirty="0" smtClean="0">
                <a:solidFill>
                  <a:schemeClr val="tx1"/>
                </a:solidFill>
              </a:rPr>
              <a:t>muajit shtator e harton Planin </a:t>
            </a:r>
            <a:r>
              <a:rPr lang="sq-AL" b="1" dirty="0" smtClean="0">
                <a:solidFill>
                  <a:schemeClr val="tx1"/>
                </a:solidFill>
              </a:rPr>
              <a:t>për </a:t>
            </a:r>
            <a:r>
              <a:rPr lang="sq-AL" b="1" dirty="0" smtClean="0">
                <a:solidFill>
                  <a:schemeClr val="tx1"/>
                </a:solidFill>
              </a:rPr>
              <a:t>garantimin e sigurisë së nxënësve në relacionin </a:t>
            </a:r>
            <a:r>
              <a:rPr lang="sq-AL" b="1" dirty="0" smtClean="0">
                <a:solidFill>
                  <a:schemeClr val="tx1"/>
                </a:solidFill>
              </a:rPr>
              <a:t>Shtëpi </a:t>
            </a:r>
            <a:r>
              <a:rPr lang="sq-AL" b="1" dirty="0" smtClean="0">
                <a:solidFill>
                  <a:schemeClr val="tx1"/>
                </a:solidFill>
              </a:rPr>
              <a:t>- shkollë </a:t>
            </a: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PJESA E DYTË</a:t>
            </a:r>
            <a:r>
              <a:rPr lang="en-US" b="1" dirty="0" smtClean="0">
                <a:solidFill>
                  <a:schemeClr val="tx2"/>
                </a:solidFill>
              </a:rPr>
              <a:t>: AVANCIMI </a:t>
            </a:r>
            <a:r>
              <a:rPr lang="en-US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KONCEPTI</a:t>
            </a:r>
          </a:p>
          <a:p>
            <a:pPr algn="l"/>
            <a:r>
              <a:rPr lang="sq-AL" sz="2800" b="1" dirty="0" smtClean="0">
                <a:solidFill>
                  <a:schemeClr val="tx1"/>
                </a:solidFill>
              </a:rPr>
              <a:t>AKTIVET PROFESIONALE JANË BASHKËSI E </a:t>
            </a:r>
            <a:r>
              <a:rPr lang="sq-AL" sz="2800" b="1" dirty="0" smtClean="0">
                <a:solidFill>
                  <a:schemeClr val="tx1"/>
                </a:solidFill>
              </a:rPr>
              <a:t>DY </a:t>
            </a:r>
            <a:r>
              <a:rPr lang="sq-AL" sz="2800" b="1" dirty="0" smtClean="0">
                <a:solidFill>
                  <a:schemeClr val="tx1"/>
                </a:solidFill>
              </a:rPr>
              <a:t>E MË SHUMË MËSIMDHËNËSVE TË NJË SHKOLLË TË FUSHËS/LËNDËS SË NJËJTË APO TË FUSHAVE/LËNDËVE KURRIKULARE </a:t>
            </a:r>
            <a:r>
              <a:rPr lang="sq-AL" sz="2800" b="1" dirty="0" smtClean="0">
                <a:solidFill>
                  <a:schemeClr val="tx1"/>
                </a:solidFill>
              </a:rPr>
              <a:t>TË </a:t>
            </a:r>
            <a:r>
              <a:rPr lang="sq-AL" sz="2800" b="1" dirty="0" smtClean="0">
                <a:solidFill>
                  <a:schemeClr val="tx1"/>
                </a:solidFill>
              </a:rPr>
              <a:t>PËRAFËRTA, QË KANË PËR QËLLIM AVANCIMIN E EFIKASITETIT DHE TË EFKTIVITETIT TË CILËSISË SË ARSIMIT PARAUNIVERSITAR </a:t>
            </a: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AP </a:t>
            </a:r>
            <a:r>
              <a:rPr lang="en-US" dirty="0" smtClean="0"/>
              <a:t>PJESË E </a:t>
            </a:r>
            <a:r>
              <a:rPr lang="en-US" dirty="0" smtClean="0"/>
              <a:t>MENAXHMENTIT </a:t>
            </a:r>
            <a:r>
              <a:rPr lang="en-US" dirty="0" smtClean="0"/>
              <a:t>TOTAL TË CILËSISË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153400" cy="4191000"/>
          </a:xfrm>
        </p:spPr>
        <p:txBody>
          <a:bodyPr/>
          <a:lstStyle/>
          <a:p>
            <a:endParaRPr lang="en-US" dirty="0" smtClean="0"/>
          </a:p>
          <a:p>
            <a:endParaRPr lang="sq-AL" dirty="0"/>
          </a:p>
        </p:txBody>
      </p:sp>
      <p:sp>
        <p:nvSpPr>
          <p:cNvPr id="10" name="Rounded Rectangle 9"/>
          <p:cNvSpPr/>
          <p:nvPr/>
        </p:nvSpPr>
        <p:spPr>
          <a:xfrm>
            <a:off x="1143000" y="4953000"/>
            <a:ext cx="70104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00" dirty="0" smtClean="0"/>
              <a:t>STANDARDET: OP&amp;AP</a:t>
            </a:r>
            <a:endParaRPr lang="en-US" sz="3300" dirty="0"/>
          </a:p>
        </p:txBody>
      </p:sp>
      <p:sp>
        <p:nvSpPr>
          <p:cNvPr id="14" name="Rounded Rectangle 13"/>
          <p:cNvSpPr/>
          <p:nvPr/>
        </p:nvSpPr>
        <p:spPr>
          <a:xfrm>
            <a:off x="1143000" y="3227294"/>
            <a:ext cx="7010400" cy="17257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/>
          <p:cNvSpPr/>
          <p:nvPr/>
        </p:nvSpPr>
        <p:spPr>
          <a:xfrm>
            <a:off x="762000" y="1676400"/>
            <a:ext cx="8077200" cy="1550894"/>
          </a:xfrm>
          <a:prstGeom prst="triangle">
            <a:avLst>
              <a:gd name="adj" fmla="val 4983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SHKOLLA </a:t>
            </a:r>
            <a:r>
              <a:rPr lang="en-US" dirty="0" smtClean="0"/>
              <a:t>ORGANIZATË E TË </a:t>
            </a:r>
            <a:r>
              <a:rPr lang="en-US" dirty="0" smtClean="0"/>
              <a:t>NXËNIT, PRODHIMIT </a:t>
            </a:r>
            <a:r>
              <a:rPr lang="en-US" dirty="0" smtClean="0"/>
              <a:t>TË DIJEVE </a:t>
            </a:r>
            <a:r>
              <a:rPr lang="en-US" dirty="0" smtClean="0"/>
              <a:t>TË </a:t>
            </a:r>
            <a:r>
              <a:rPr lang="en-US" dirty="0" smtClean="0"/>
              <a:t>REJA &amp; </a:t>
            </a:r>
            <a:r>
              <a:rPr lang="en-US" dirty="0" smtClean="0"/>
              <a:t>HUMANE</a:t>
            </a:r>
            <a:endParaRPr lang="en-US" dirty="0"/>
          </a:p>
        </p:txBody>
      </p:sp>
      <p:sp>
        <p:nvSpPr>
          <p:cNvPr id="16" name="Flowchart: Internal Storage 15"/>
          <p:cNvSpPr/>
          <p:nvPr/>
        </p:nvSpPr>
        <p:spPr>
          <a:xfrm rot="10800000" flipH="1" flipV="1">
            <a:off x="1219200" y="3809999"/>
            <a:ext cx="2590800" cy="959224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MËSIMDHËNËS  SUPERIOR</a:t>
            </a:r>
            <a:endParaRPr lang="en-US" dirty="0"/>
          </a:p>
        </p:txBody>
      </p:sp>
      <p:sp>
        <p:nvSpPr>
          <p:cNvPr id="17" name="Flowchart: Internal Storage 16"/>
          <p:cNvSpPr/>
          <p:nvPr/>
        </p:nvSpPr>
        <p:spPr>
          <a:xfrm>
            <a:off x="4038600" y="3809999"/>
            <a:ext cx="2057400" cy="959224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KURRIKULA TË SHEKULLIT XXI</a:t>
            </a:r>
            <a:endParaRPr lang="en-US" dirty="0"/>
          </a:p>
        </p:txBody>
      </p:sp>
      <p:sp>
        <p:nvSpPr>
          <p:cNvPr id="18" name="Flowchart: Internal Storage 17"/>
          <p:cNvSpPr/>
          <p:nvPr/>
        </p:nvSpPr>
        <p:spPr>
          <a:xfrm>
            <a:off x="6172200" y="3809999"/>
            <a:ext cx="1828800" cy="959224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TEKNOLOGJIA DIGJITALE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840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PJESA E DYTË</a:t>
            </a:r>
            <a:r>
              <a:rPr lang="en-US" b="1" dirty="0" smtClean="0">
                <a:solidFill>
                  <a:schemeClr val="tx2"/>
                </a:solidFill>
              </a:rPr>
              <a:t>: AVANCIMI </a:t>
            </a:r>
            <a:r>
              <a:rPr lang="en-US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1752600"/>
            <a:ext cx="8549605" cy="485925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RRJETI – LLOJET E AKTIVEVE PROFESIONALE</a:t>
            </a:r>
            <a:endParaRPr lang="sq-AL" sz="2800" b="1" dirty="0" smtClean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00200" y="2362200"/>
            <a:ext cx="6324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AKTIVET PARASHKOLLORE &amp; SHKOLLORE PROFESIONALE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2971800"/>
            <a:ext cx="30480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TË </a:t>
            </a:r>
            <a:r>
              <a:rPr lang="en-US" dirty="0" smtClean="0"/>
              <a:t>INFERMIEREVE </a:t>
            </a:r>
            <a:r>
              <a:rPr lang="en-US" dirty="0" smtClean="0"/>
              <a:t>NË ÇERDHE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3505200"/>
            <a:ext cx="3048000" cy="533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TË </a:t>
            </a:r>
            <a:r>
              <a:rPr lang="en-US" dirty="0" smtClean="0"/>
              <a:t>EDUKATOREVE </a:t>
            </a:r>
            <a:r>
              <a:rPr lang="en-US" dirty="0" smtClean="0"/>
              <a:t>PARASHKOLLOR- KOPSHTE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4191000"/>
            <a:ext cx="3048000" cy="609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TË </a:t>
            </a:r>
            <a:r>
              <a:rPr lang="en-US" dirty="0" smtClean="0"/>
              <a:t>EDUKATOREVE </a:t>
            </a:r>
            <a:r>
              <a:rPr lang="en-US" dirty="0" smtClean="0"/>
              <a:t>TË </a:t>
            </a:r>
            <a:r>
              <a:rPr lang="en-US" dirty="0" smtClean="0"/>
              <a:t>SHKOLLIMIT </a:t>
            </a:r>
            <a:r>
              <a:rPr lang="en-US" dirty="0" smtClean="0"/>
              <a:t>PARAFILLOR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90600" y="4876800"/>
            <a:ext cx="30480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TË ARSIMIT FILLOR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90600" y="5410200"/>
            <a:ext cx="3048000" cy="381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TË </a:t>
            </a:r>
            <a:r>
              <a:rPr lang="en-US" dirty="0" smtClean="0"/>
              <a:t>PARALELEVE </a:t>
            </a:r>
            <a:r>
              <a:rPr lang="en-US" dirty="0" smtClean="0"/>
              <a:t>TË KOMB.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90600" y="5867400"/>
            <a:ext cx="32004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TË ARSIMIT TË MESËM ULËT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343400" y="3048000"/>
            <a:ext cx="1981200" cy="6858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ARSIMIT TË MESËM TË LARTË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648200" y="3886200"/>
            <a:ext cx="1600200" cy="457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AP- GJIMNAZE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8200" y="4495800"/>
            <a:ext cx="16002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SHK.PROF.</a:t>
            </a:r>
            <a:endParaRPr lang="en-US" dirty="0"/>
          </a:p>
        </p:txBody>
      </p:sp>
      <p:cxnSp>
        <p:nvCxnSpPr>
          <p:cNvPr id="15" name="Straight Connector 14"/>
          <p:cNvCxnSpPr>
            <a:stCxn id="4" idx="1"/>
          </p:cNvCxnSpPr>
          <p:nvPr/>
        </p:nvCxnSpPr>
        <p:spPr>
          <a:xfrm flipH="1" flipV="1">
            <a:off x="838200" y="2590800"/>
            <a:ext cx="7620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85800" y="25908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2590800"/>
            <a:ext cx="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1"/>
          </p:cNvCxnSpPr>
          <p:nvPr/>
        </p:nvCxnSpPr>
        <p:spPr>
          <a:xfrm flipV="1">
            <a:off x="685800" y="32385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1"/>
          </p:cNvCxnSpPr>
          <p:nvPr/>
        </p:nvCxnSpPr>
        <p:spPr>
          <a:xfrm flipV="1">
            <a:off x="685800" y="37719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5800" y="4495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1"/>
          </p:cNvCxnSpPr>
          <p:nvPr/>
        </p:nvCxnSpPr>
        <p:spPr>
          <a:xfrm>
            <a:off x="685800" y="5105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9" idx="1"/>
          </p:cNvCxnSpPr>
          <p:nvPr/>
        </p:nvCxnSpPr>
        <p:spPr>
          <a:xfrm>
            <a:off x="685800" y="55626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0" idx="1"/>
          </p:cNvCxnSpPr>
          <p:nvPr/>
        </p:nvCxnSpPr>
        <p:spPr>
          <a:xfrm>
            <a:off x="685800" y="6096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3"/>
          </p:cNvCxnSpPr>
          <p:nvPr/>
        </p:nvCxnSpPr>
        <p:spPr>
          <a:xfrm>
            <a:off x="4191000" y="6096000"/>
            <a:ext cx="15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343400" y="37338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2" idx="1"/>
          </p:cNvCxnSpPr>
          <p:nvPr/>
        </p:nvCxnSpPr>
        <p:spPr>
          <a:xfrm flipV="1">
            <a:off x="4343400" y="41148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3" idx="1"/>
          </p:cNvCxnSpPr>
          <p:nvPr/>
        </p:nvCxnSpPr>
        <p:spPr>
          <a:xfrm>
            <a:off x="4343400" y="4724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6629400" y="3048000"/>
            <a:ext cx="20574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AKTIVET-KOMUNITETET </a:t>
            </a:r>
            <a:r>
              <a:rPr lang="en-US" dirty="0" smtClean="0"/>
              <a:t>NDËSH.NX. </a:t>
            </a:r>
            <a:r>
              <a:rPr lang="en-US" dirty="0" smtClean="0"/>
              <a:t>BASH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6629400" y="3962400"/>
            <a:ext cx="2057400" cy="457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KOMUNALE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629400" y="4572000"/>
            <a:ext cx="2057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NDËRKOMUNALE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705600" y="5257800"/>
            <a:ext cx="19050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KOSOVAR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4495800" y="5715000"/>
            <a:ext cx="4114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KONSORCIUMI KOSOVAR I TË NXËNIT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400800" y="2895600"/>
            <a:ext cx="0" cy="2819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400800" y="34290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3" idx="1"/>
          </p:cNvCxnSpPr>
          <p:nvPr/>
        </p:nvCxnSpPr>
        <p:spPr>
          <a:xfrm>
            <a:off x="6400800" y="41148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4" idx="1"/>
          </p:cNvCxnSpPr>
          <p:nvPr/>
        </p:nvCxnSpPr>
        <p:spPr>
          <a:xfrm>
            <a:off x="6400800" y="4724400"/>
            <a:ext cx="2286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5" idx="1"/>
          </p:cNvCxnSpPr>
          <p:nvPr/>
        </p:nvCxnSpPr>
        <p:spPr>
          <a:xfrm>
            <a:off x="6400800" y="54102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PJESA E DYTË</a:t>
            </a:r>
            <a:r>
              <a:rPr lang="en-US" b="1" dirty="0" smtClean="0">
                <a:solidFill>
                  <a:schemeClr val="tx2"/>
                </a:solidFill>
              </a:rPr>
              <a:t>: AVANCIMI </a:t>
            </a:r>
            <a:r>
              <a:rPr lang="en-US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1752600"/>
            <a:ext cx="8549605" cy="485925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EMËRTIMI I AP SIPAS NIVELEVE &amp; FUSHAVE</a:t>
            </a:r>
          </a:p>
          <a:p>
            <a:endParaRPr lang="sq-AL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1000" y="2514600"/>
          <a:ext cx="84582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85800"/>
                <a:gridCol w="914400"/>
                <a:gridCol w="5486400"/>
              </a:tblGrid>
              <a:tr h="2830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Niveli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ISCED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Grup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mosha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EMËRTIMI I AKTIVEVE PROFESIONALE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Çerdhe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1&lt;3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I </a:t>
                      </a:r>
                      <a:r>
                        <a:rPr lang="en-US" dirty="0" smtClean="0"/>
                        <a:t>EDUKATORËVE </a:t>
                      </a:r>
                      <a:r>
                        <a:rPr lang="en-US" dirty="0" smtClean="0"/>
                        <a:t>INFERMIERE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Kopshte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1&lt;5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I </a:t>
                      </a:r>
                      <a:r>
                        <a:rPr lang="en-US" dirty="0" smtClean="0"/>
                        <a:t>EDUKATORËVE </a:t>
                      </a:r>
                      <a:r>
                        <a:rPr lang="en-US" dirty="0" smtClean="0"/>
                        <a:t>PARASHKOLLORE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Shkoll.Paraf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5&lt;6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I </a:t>
                      </a:r>
                      <a:r>
                        <a:rPr lang="en-US" dirty="0" smtClean="0"/>
                        <a:t>EDUKATORËVE </a:t>
                      </a:r>
                      <a:r>
                        <a:rPr lang="en-US" dirty="0" smtClean="0"/>
                        <a:t>PARAFILLORE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A.Fillor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6&lt;11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I MËSIM.</a:t>
                      </a:r>
                      <a:r>
                        <a:rPr lang="en-US" baseline="0" dirty="0" smtClean="0"/>
                        <a:t> TË ARSIMIT FILLOR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A.Fillor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6&lt;11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noProof="0" dirty="0" smtClean="0"/>
                        <a:t>AP I MËSIM.</a:t>
                      </a:r>
                      <a:r>
                        <a:rPr lang="sq-AL" baseline="0" noProof="0" dirty="0" smtClean="0"/>
                        <a:t> TË Paraleleve të Kombinuara </a:t>
                      </a:r>
                      <a:endParaRPr lang="sq-AL" noProof="0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smtClean="0"/>
                        <a:t>AMU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11&lt;15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AP:Gjuhëve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Shk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Human.,Shk.Nat</a:t>
                      </a:r>
                      <a:r>
                        <a:rPr lang="en-US" baseline="0" dirty="0" smtClean="0"/>
                        <a:t>., </a:t>
                      </a:r>
                      <a:r>
                        <a:rPr lang="en-US" baseline="0" dirty="0" err="1" smtClean="0"/>
                        <a:t>Mat</a:t>
                      </a:r>
                      <a:r>
                        <a:rPr lang="en-US" baseline="0" dirty="0" err="1" smtClean="0"/>
                        <a:t>.&amp;</a:t>
                      </a:r>
                      <a:r>
                        <a:rPr lang="en-US" baseline="0" dirty="0" err="1" smtClean="0"/>
                        <a:t>TIK</a:t>
                      </a:r>
                      <a:r>
                        <a:rPr lang="en-US" baseline="0" dirty="0" smtClean="0"/>
                        <a:t>., </a:t>
                      </a:r>
                      <a:r>
                        <a:rPr lang="en-US" baseline="0" dirty="0" err="1" smtClean="0"/>
                        <a:t>Arteve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smtClean="0"/>
                        <a:t>AMU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11&lt;15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 </a:t>
                      </a:r>
                      <a:r>
                        <a:rPr lang="en-US" dirty="0" err="1" smtClean="0"/>
                        <a:t>sipas</a:t>
                      </a:r>
                      <a:r>
                        <a:rPr lang="en-US" dirty="0" smtClean="0"/>
                        <a:t> 7 </a:t>
                      </a:r>
                      <a:r>
                        <a:rPr lang="en-US" dirty="0" err="1" smtClean="0"/>
                        <a:t>fushave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smtClean="0"/>
                        <a:t>AML-</a:t>
                      </a:r>
                      <a:r>
                        <a:rPr lang="en-US" dirty="0" err="1" smtClean="0"/>
                        <a:t>Gjimn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15&lt;</a:t>
                      </a:r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Analog</a:t>
                      </a:r>
                      <a:r>
                        <a:rPr lang="en-US" baseline="0" dirty="0" smtClean="0"/>
                        <a:t> me </a:t>
                      </a:r>
                      <a:r>
                        <a:rPr lang="en-US" baseline="0" dirty="0" err="1" smtClean="0"/>
                        <a:t>arsimin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e </a:t>
                      </a:r>
                      <a:r>
                        <a:rPr lang="en-US" baseline="0" dirty="0" err="1" smtClean="0"/>
                        <a:t>ulët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të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mesëm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SH.Prof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15&lt;18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A.Lëndët</a:t>
                      </a:r>
                      <a:r>
                        <a:rPr lang="en-US" dirty="0" smtClean="0"/>
                        <a:t> 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përgjith</a:t>
                      </a:r>
                      <a:r>
                        <a:rPr lang="en-US" baseline="0" dirty="0" smtClean="0"/>
                        <a:t>- </a:t>
                      </a:r>
                      <a:r>
                        <a:rPr lang="en-US" baseline="0" dirty="0" err="1" smtClean="0"/>
                        <a:t>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gjimnazi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smtClean="0"/>
                        <a:t>B. </a:t>
                      </a:r>
                      <a:r>
                        <a:rPr lang="en-US" baseline="0" dirty="0" err="1" smtClean="0"/>
                        <a:t>Lënd.prof</a:t>
                      </a:r>
                      <a:r>
                        <a:rPr lang="en-US" baseline="0" dirty="0" smtClean="0"/>
                        <a:t>. – </a:t>
                      </a:r>
                      <a:r>
                        <a:rPr lang="en-US" baseline="0" dirty="0" err="1" smtClean="0"/>
                        <a:t>Lëmenjtë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83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PJESA E DYTË</a:t>
            </a:r>
            <a:r>
              <a:rPr lang="en-US" b="1" dirty="0" smtClean="0">
                <a:solidFill>
                  <a:schemeClr val="tx2"/>
                </a:solidFill>
              </a:rPr>
              <a:t>: AVANCIMI </a:t>
            </a:r>
            <a:r>
              <a:rPr lang="en-US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1752600"/>
            <a:ext cx="8549605" cy="485925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KORNIZA </a:t>
            </a:r>
            <a:r>
              <a:rPr lang="en-US" b="1" dirty="0" smtClean="0">
                <a:solidFill>
                  <a:srgbClr val="FF0000"/>
                </a:solidFill>
              </a:rPr>
              <a:t>E AP </a:t>
            </a:r>
            <a:r>
              <a:rPr lang="en-US" b="1" dirty="0" smtClean="0">
                <a:solidFill>
                  <a:srgbClr val="FF0000"/>
                </a:solidFill>
              </a:rPr>
              <a:t>TË SHEKULLIT XXI</a:t>
            </a:r>
            <a:r>
              <a:rPr lang="en-US" b="1" dirty="0" smtClean="0">
                <a:solidFill>
                  <a:srgbClr val="FF0000"/>
                </a:solidFill>
              </a:rPr>
              <a:t>/ 16 </a:t>
            </a:r>
            <a:r>
              <a:rPr lang="en-US" b="1" dirty="0" err="1" smtClean="0">
                <a:solidFill>
                  <a:srgbClr val="FF0000"/>
                </a:solidFill>
              </a:rPr>
              <a:t>standarde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Perspektivë </a:t>
            </a:r>
            <a:r>
              <a:rPr lang="en-US" sz="2400" b="1" dirty="0" smtClean="0">
                <a:solidFill>
                  <a:schemeClr val="tx1"/>
                </a:solidFill>
              </a:rPr>
              <a:t>e </a:t>
            </a:r>
            <a:r>
              <a:rPr lang="sq-AL" sz="2400" b="1" dirty="0" smtClean="0">
                <a:solidFill>
                  <a:schemeClr val="tx1"/>
                </a:solidFill>
              </a:rPr>
              <a:t>të kuptuarit </a:t>
            </a:r>
            <a:r>
              <a:rPr lang="en-US" sz="2400" b="1" dirty="0" err="1" smtClean="0">
                <a:solidFill>
                  <a:schemeClr val="tx1"/>
                </a:solidFill>
              </a:rPr>
              <a:t>t</a:t>
            </a:r>
            <a:r>
              <a:rPr lang="en-US" sz="2400" b="1" dirty="0" err="1">
                <a:solidFill>
                  <a:schemeClr val="tx1"/>
                </a:solidFill>
              </a:rPr>
              <a:t>ë</a:t>
            </a:r>
            <a:r>
              <a:rPr lang="sq-AL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raporteve, respekt </a:t>
            </a:r>
            <a:r>
              <a:rPr lang="sq-AL" sz="2400" b="1" dirty="0" smtClean="0">
                <a:solidFill>
                  <a:schemeClr val="tx1"/>
                </a:solidFill>
              </a:rPr>
              <a:t>për </a:t>
            </a:r>
            <a:r>
              <a:rPr lang="sq-AL" sz="2400" b="1" dirty="0" smtClean="0">
                <a:solidFill>
                  <a:schemeClr val="tx1"/>
                </a:solidFill>
              </a:rPr>
              <a:t>diversitetin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Integrojnë dijen </a:t>
            </a:r>
            <a:r>
              <a:rPr lang="sq-AL" sz="2400" b="1" dirty="0" smtClean="0">
                <a:solidFill>
                  <a:schemeClr val="tx1"/>
                </a:solidFill>
              </a:rPr>
              <a:t>dhe </a:t>
            </a:r>
            <a:r>
              <a:rPr lang="sq-AL" sz="2400" b="1" dirty="0" smtClean="0">
                <a:solidFill>
                  <a:schemeClr val="tx1"/>
                </a:solidFill>
              </a:rPr>
              <a:t>përvojën (1)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Menaxhues </a:t>
            </a:r>
            <a:r>
              <a:rPr lang="sq-AL" sz="2400" b="1" dirty="0" smtClean="0">
                <a:solidFill>
                  <a:schemeClr val="tx1"/>
                </a:solidFill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</a:rPr>
              <a:t>ë </a:t>
            </a:r>
            <a:r>
              <a:rPr lang="sq-AL" sz="2400" b="1" dirty="0" smtClean="0">
                <a:solidFill>
                  <a:schemeClr val="tx1"/>
                </a:solidFill>
              </a:rPr>
              <a:t>mir</a:t>
            </a:r>
            <a:r>
              <a:rPr lang="en-US" sz="2400" b="1" dirty="0" smtClean="0">
                <a:solidFill>
                  <a:schemeClr val="tx1"/>
                </a:solidFill>
              </a:rPr>
              <a:t>ë</a:t>
            </a:r>
            <a:r>
              <a:rPr lang="sq-AL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të punës në klasë ( 2)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Njohës të filozofisë së KKK (</a:t>
            </a: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qetë dhe të ekuilibruar – të </a:t>
            </a:r>
            <a:r>
              <a:rPr lang="sq-AL" sz="2400" b="1" dirty="0" smtClean="0">
                <a:solidFill>
                  <a:schemeClr val="tx1"/>
                </a:solidFill>
              </a:rPr>
              <a:t>posedojnë intel</a:t>
            </a:r>
            <a:r>
              <a:rPr lang="en-US" sz="2400" b="1" dirty="0" smtClean="0">
                <a:solidFill>
                  <a:schemeClr val="tx1"/>
                </a:solidFill>
              </a:rPr>
              <a:t>e</a:t>
            </a:r>
            <a:r>
              <a:rPr lang="sq-AL" sz="2400" b="1" dirty="0" smtClean="0">
                <a:solidFill>
                  <a:schemeClr val="tx1"/>
                </a:solidFill>
              </a:rPr>
              <a:t>gjencën </a:t>
            </a:r>
            <a:r>
              <a:rPr lang="sq-AL" sz="2400" b="1" dirty="0" smtClean="0">
                <a:solidFill>
                  <a:schemeClr val="tx1"/>
                </a:solidFill>
              </a:rPr>
              <a:t>emocionale (</a:t>
            </a:r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njohin dhe të respektojnë standardet që garantojnë </a:t>
            </a:r>
            <a:r>
              <a:rPr lang="sq-AL" sz="2400" b="1" dirty="0" smtClean="0">
                <a:solidFill>
                  <a:schemeClr val="tx1"/>
                </a:solidFill>
              </a:rPr>
              <a:t>cilësi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dirty="0" smtClean="0">
                <a:solidFill>
                  <a:schemeClr val="tx1"/>
                </a:solidFill>
              </a:rPr>
              <a:t>5)</a:t>
            </a:r>
            <a:endParaRPr lang="sq-AL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zhvillojnë 12 shkathtësitë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mendore “ KUAJT E PUNËS”</a:t>
            </a:r>
            <a:r>
              <a:rPr lang="en-US" sz="2400" b="1" dirty="0" smtClean="0">
                <a:solidFill>
                  <a:schemeClr val="tx1"/>
                </a:solidFill>
              </a:rPr>
              <a:t>(6)</a:t>
            </a:r>
            <a:endParaRPr lang="sq-AL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Të </a:t>
            </a:r>
            <a:r>
              <a:rPr lang="sq-AL" sz="2400" b="1" dirty="0" smtClean="0">
                <a:solidFill>
                  <a:schemeClr val="tx1"/>
                </a:solidFill>
              </a:rPr>
              <a:t>zhvillojnë </a:t>
            </a:r>
            <a:r>
              <a:rPr lang="sq-AL" sz="2400" b="1" dirty="0" smtClean="0">
                <a:solidFill>
                  <a:schemeClr val="tx1"/>
                </a:solidFill>
              </a:rPr>
              <a:t>Shkathtësitë </a:t>
            </a:r>
            <a:r>
              <a:rPr lang="sq-AL" sz="2400" b="1" dirty="0" smtClean="0">
                <a:solidFill>
                  <a:schemeClr val="tx1"/>
                </a:solidFill>
              </a:rPr>
              <a:t>Jetësore të Shekullit XXI </a:t>
            </a:r>
            <a:r>
              <a:rPr lang="en-US" sz="2400" b="1" dirty="0" smtClean="0">
                <a:solidFill>
                  <a:schemeClr val="tx1"/>
                </a:solidFill>
              </a:rPr>
              <a:t>(7)</a:t>
            </a:r>
            <a:endParaRPr lang="sq-AL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PJESA E DYTË</a:t>
            </a:r>
            <a:r>
              <a:rPr lang="en-US" b="1" dirty="0" smtClean="0">
                <a:solidFill>
                  <a:schemeClr val="tx2"/>
                </a:solidFill>
              </a:rPr>
              <a:t>: AVANCIMI </a:t>
            </a:r>
            <a:r>
              <a:rPr lang="en-US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1752600"/>
            <a:ext cx="8549605" cy="485925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KORNIZA AP TË SHEKULLIT XXI</a:t>
            </a:r>
            <a:r>
              <a:rPr lang="en-US" b="1" dirty="0" smtClean="0">
                <a:solidFill>
                  <a:srgbClr val="FF0000"/>
                </a:solidFill>
              </a:rPr>
              <a:t>/ 16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Të përmirësojnë shkathtësitë për </a:t>
            </a:r>
            <a:r>
              <a:rPr lang="sq-AL" sz="2400" b="1" dirty="0" smtClean="0">
                <a:solidFill>
                  <a:schemeClr val="tx1"/>
                </a:solidFill>
              </a:rPr>
              <a:t>punë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duke  </a:t>
            </a:r>
            <a:r>
              <a:rPr lang="sq-AL" sz="2400" b="1" dirty="0" smtClean="0">
                <a:solidFill>
                  <a:schemeClr val="tx1"/>
                </a:solidFill>
              </a:rPr>
              <a:t>fuqizuar </a:t>
            </a:r>
            <a:r>
              <a:rPr lang="sq-AL" sz="2400" b="1" dirty="0" smtClean="0">
                <a:solidFill>
                  <a:schemeClr val="tx1"/>
                </a:solidFill>
              </a:rPr>
              <a:t>edukimi</a:t>
            </a:r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r>
              <a:rPr lang="sq-AL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për </a:t>
            </a:r>
            <a:r>
              <a:rPr lang="sq-AL" sz="2400" b="1" dirty="0" smtClean="0">
                <a:solidFill>
                  <a:schemeClr val="tx1"/>
                </a:solidFill>
              </a:rPr>
              <a:t>karrierë</a:t>
            </a:r>
            <a:r>
              <a:rPr lang="sq-AL" sz="2400" b="1" dirty="0" smtClean="0">
                <a:solidFill>
                  <a:schemeClr val="tx1"/>
                </a:solidFill>
              </a:rPr>
              <a:t>, informimin dhe orientimin profesional dhe  duke  mb</a:t>
            </a:r>
            <a:r>
              <a:rPr lang="en-US" sz="2400" b="1" dirty="0" smtClean="0">
                <a:solidFill>
                  <a:schemeClr val="tx1"/>
                </a:solidFill>
              </a:rPr>
              <a:t>ë</a:t>
            </a:r>
            <a:r>
              <a:rPr lang="sq-AL" sz="2400" b="1" dirty="0" smtClean="0">
                <a:solidFill>
                  <a:schemeClr val="tx1"/>
                </a:solidFill>
              </a:rPr>
              <a:t>shtetur ekonomin </a:t>
            </a:r>
            <a:r>
              <a:rPr lang="sq-AL" sz="2400" b="1" dirty="0" smtClean="0">
                <a:solidFill>
                  <a:schemeClr val="tx1"/>
                </a:solidFill>
              </a:rPr>
              <a:t>shkollore- </a:t>
            </a:r>
            <a:r>
              <a:rPr lang="sq-AL" sz="2400" b="1" dirty="0" smtClean="0">
                <a:solidFill>
                  <a:schemeClr val="tx1"/>
                </a:solidFill>
              </a:rPr>
              <a:t>ndërmarrësinë (</a:t>
            </a:r>
            <a:r>
              <a:rPr lang="en-US" sz="2400" b="1" dirty="0" smtClean="0">
                <a:solidFill>
                  <a:schemeClr val="tx1"/>
                </a:solidFill>
              </a:rPr>
              <a:t>8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krijojnë mjedise të reja </a:t>
            </a:r>
            <a:r>
              <a:rPr lang="sq-AL" sz="2400" b="1" dirty="0" smtClean="0">
                <a:solidFill>
                  <a:schemeClr val="tx1"/>
                </a:solidFill>
              </a:rPr>
              <a:t>digjitale për </a:t>
            </a:r>
            <a:r>
              <a:rPr lang="sq-AL" sz="2400" b="1" dirty="0" smtClean="0">
                <a:solidFill>
                  <a:schemeClr val="tx1"/>
                </a:solidFill>
              </a:rPr>
              <a:t>të nxënë, krahas </a:t>
            </a:r>
            <a:r>
              <a:rPr lang="sq-AL" sz="2400" b="1" dirty="0" smtClean="0">
                <a:solidFill>
                  <a:schemeClr val="tx1"/>
                </a:solidFill>
              </a:rPr>
              <a:t>kultivimit </a:t>
            </a:r>
            <a:r>
              <a:rPr lang="sq-AL" sz="2400" b="1" dirty="0" smtClean="0">
                <a:solidFill>
                  <a:schemeClr val="tx1"/>
                </a:solidFill>
              </a:rPr>
              <a:t>të barazisë mos-diskriminimit dhe të qytetarisë aktive (</a:t>
            </a:r>
            <a:r>
              <a:rPr lang="en-US" sz="2400" b="1" dirty="0" smtClean="0">
                <a:solidFill>
                  <a:schemeClr val="tx1"/>
                </a:solidFill>
              </a:rPr>
              <a:t>9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jenë aktiv dhe </a:t>
            </a:r>
            <a:r>
              <a:rPr lang="sq-AL" sz="2400" b="1" dirty="0" err="1" smtClean="0">
                <a:solidFill>
                  <a:schemeClr val="tx1"/>
                </a:solidFill>
              </a:rPr>
              <a:t>inovativ</a:t>
            </a:r>
            <a:r>
              <a:rPr lang="sq-AL" sz="2400" b="1" dirty="0" smtClean="0">
                <a:solidFill>
                  <a:schemeClr val="tx1"/>
                </a:solidFill>
              </a:rPr>
              <a:t> në Rrjetin e Fuqishëm të Nxënit (</a:t>
            </a:r>
            <a:r>
              <a:rPr lang="en-US" sz="2400" b="1" dirty="0" smtClean="0">
                <a:solidFill>
                  <a:schemeClr val="tx1"/>
                </a:solidFill>
              </a:rPr>
              <a:t>10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marrin pjesë aktive </a:t>
            </a:r>
            <a:r>
              <a:rPr lang="sq-AL" sz="2400" b="1" dirty="0" smtClean="0">
                <a:solidFill>
                  <a:schemeClr val="tx1"/>
                </a:solidFill>
              </a:rPr>
              <a:t>në </a:t>
            </a:r>
            <a:r>
              <a:rPr lang="sq-AL" sz="2400" b="1" dirty="0" smtClean="0">
                <a:solidFill>
                  <a:schemeClr val="tx1"/>
                </a:solidFill>
              </a:rPr>
              <a:t>trajnime, </a:t>
            </a:r>
            <a:r>
              <a:rPr lang="sq-AL" sz="2400" b="1" dirty="0" smtClean="0">
                <a:solidFill>
                  <a:schemeClr val="tx1"/>
                </a:solidFill>
              </a:rPr>
              <a:t>seminare, këshillime, konferenca, </a:t>
            </a:r>
            <a:r>
              <a:rPr lang="sq-AL" sz="2400" b="1" dirty="0" smtClean="0">
                <a:solidFill>
                  <a:schemeClr val="tx1"/>
                </a:solidFill>
              </a:rPr>
              <a:t>simpoziume dhe </a:t>
            </a:r>
            <a:r>
              <a:rPr lang="sq-AL" sz="2400" b="1" dirty="0" smtClean="0">
                <a:solidFill>
                  <a:schemeClr val="tx1"/>
                </a:solidFill>
              </a:rPr>
              <a:t>debate </a:t>
            </a:r>
            <a:r>
              <a:rPr lang="sq-AL" sz="2400" b="1" dirty="0" smtClean="0">
                <a:solidFill>
                  <a:schemeClr val="tx1"/>
                </a:solidFill>
              </a:rPr>
              <a:t>shkencore (1</a:t>
            </a: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merren </a:t>
            </a:r>
            <a:r>
              <a:rPr lang="sq-AL" sz="2400" b="1" dirty="0" smtClean="0">
                <a:solidFill>
                  <a:schemeClr val="tx1"/>
                </a:solidFill>
              </a:rPr>
              <a:t>me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hulumtime dhe </a:t>
            </a:r>
            <a:r>
              <a:rPr lang="sq-AL" sz="2400" b="1" dirty="0" smtClean="0">
                <a:solidFill>
                  <a:schemeClr val="tx1"/>
                </a:solidFill>
              </a:rPr>
              <a:t>inovime (1</a:t>
            </a: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</a:t>
            </a:r>
            <a:r>
              <a:rPr lang="en-US" sz="2400" b="1" dirty="0" smtClean="0">
                <a:solidFill>
                  <a:schemeClr val="tx1"/>
                </a:solidFill>
              </a:rPr>
              <a:t>k</a:t>
            </a:r>
            <a:r>
              <a:rPr lang="sq-AL" sz="2400" b="1" dirty="0" smtClean="0">
                <a:solidFill>
                  <a:schemeClr val="tx1"/>
                </a:solidFill>
              </a:rPr>
              <a:t>rijojnë </a:t>
            </a:r>
            <a:r>
              <a:rPr lang="sq-AL" sz="2400" b="1" dirty="0" smtClean="0">
                <a:solidFill>
                  <a:schemeClr val="tx1"/>
                </a:solidFill>
              </a:rPr>
              <a:t>ambiente të </a:t>
            </a:r>
            <a:r>
              <a:rPr lang="sq-AL" sz="2400" b="1" dirty="0" smtClean="0">
                <a:solidFill>
                  <a:schemeClr val="tx1"/>
                </a:solidFill>
              </a:rPr>
              <a:t>sigurta, </a:t>
            </a:r>
            <a:r>
              <a:rPr lang="sq-AL" sz="2400" b="1" dirty="0" smtClean="0">
                <a:solidFill>
                  <a:schemeClr val="tx1"/>
                </a:solidFill>
              </a:rPr>
              <a:t>të shëndetshme </a:t>
            </a:r>
            <a:r>
              <a:rPr lang="sq-AL" sz="2400" b="1" dirty="0" smtClean="0">
                <a:solidFill>
                  <a:schemeClr val="tx1"/>
                </a:solidFill>
              </a:rPr>
              <a:t>dhe </a:t>
            </a:r>
            <a:r>
              <a:rPr lang="sq-AL" sz="2400" b="1" dirty="0" smtClean="0">
                <a:solidFill>
                  <a:schemeClr val="tx1"/>
                </a:solidFill>
              </a:rPr>
              <a:t>të përshtatshme për mësimdhënie </a:t>
            </a:r>
            <a:r>
              <a:rPr lang="sq-AL" sz="2400" b="1" dirty="0" smtClean="0">
                <a:solidFill>
                  <a:schemeClr val="tx1"/>
                </a:solidFill>
              </a:rPr>
              <a:t>dhe </a:t>
            </a:r>
            <a:r>
              <a:rPr lang="sq-AL" sz="2400" b="1" dirty="0" smtClean="0">
                <a:solidFill>
                  <a:schemeClr val="tx1"/>
                </a:solidFill>
              </a:rPr>
              <a:t>të nxënë (1</a:t>
            </a: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përcaktojnë </a:t>
            </a:r>
            <a:r>
              <a:rPr lang="sq-AL" sz="2400" b="1" dirty="0" smtClean="0">
                <a:solidFill>
                  <a:schemeClr val="tx1"/>
                </a:solidFill>
              </a:rPr>
              <a:t>standarde të </a:t>
            </a:r>
            <a:r>
              <a:rPr lang="sq-AL" sz="2400" b="1" dirty="0" smtClean="0">
                <a:solidFill>
                  <a:schemeClr val="tx1"/>
                </a:solidFill>
              </a:rPr>
              <a:t>cilat </a:t>
            </a:r>
            <a:r>
              <a:rPr lang="sq-AL" sz="2400" b="1" dirty="0" smtClean="0">
                <a:solidFill>
                  <a:schemeClr val="tx1"/>
                </a:solidFill>
              </a:rPr>
              <a:t>garantojnë  </a:t>
            </a:r>
            <a:r>
              <a:rPr lang="sq-AL" sz="2400" b="1" dirty="0" smtClean="0">
                <a:solidFill>
                  <a:schemeClr val="tx1"/>
                </a:solidFill>
              </a:rPr>
              <a:t>dhe </a:t>
            </a:r>
            <a:r>
              <a:rPr lang="sq-AL" sz="2400" b="1" dirty="0" smtClean="0">
                <a:solidFill>
                  <a:schemeClr val="tx1"/>
                </a:solidFill>
              </a:rPr>
              <a:t>sigurojnë cilësi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(</a:t>
            </a:r>
            <a:r>
              <a:rPr lang="sq-AL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</a:t>
            </a:r>
            <a:r>
              <a:rPr lang="sq-AL" sz="2400" b="1" dirty="0" smtClean="0">
                <a:solidFill>
                  <a:schemeClr val="tx1"/>
                </a:solidFill>
              </a:rPr>
              <a:t>krijojnë rrjete </a:t>
            </a:r>
            <a:r>
              <a:rPr lang="sq-AL" sz="2400" b="1" dirty="0" smtClean="0">
                <a:solidFill>
                  <a:schemeClr val="tx1"/>
                </a:solidFill>
              </a:rPr>
              <a:t>të fuqishme të </a:t>
            </a:r>
            <a:r>
              <a:rPr lang="sq-AL" sz="2400" b="1" dirty="0" smtClean="0">
                <a:solidFill>
                  <a:schemeClr val="tx1"/>
                </a:solidFill>
              </a:rPr>
              <a:t>partneritetit/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Merimanga  </a:t>
            </a:r>
            <a:r>
              <a:rPr lang="sq-AL" sz="2400" b="1" dirty="0" smtClean="0">
                <a:solidFill>
                  <a:schemeClr val="tx1"/>
                </a:solidFill>
              </a:rPr>
              <a:t>të bashkëpunimit/ (1</a:t>
            </a:r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sz="2400" b="1" dirty="0" smtClean="0">
                <a:solidFill>
                  <a:schemeClr val="tx1"/>
                </a:solidFill>
              </a:rPr>
              <a:t> Të </a:t>
            </a:r>
            <a:r>
              <a:rPr lang="sq-AL" sz="2400" b="1" dirty="0" smtClean="0">
                <a:solidFill>
                  <a:schemeClr val="tx1"/>
                </a:solidFill>
              </a:rPr>
              <a:t>angazhohen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që </a:t>
            </a:r>
            <a:r>
              <a:rPr lang="sq-AL" sz="2400" b="1" dirty="0" smtClean="0">
                <a:solidFill>
                  <a:schemeClr val="tx1"/>
                </a:solidFill>
              </a:rPr>
              <a:t>të gjitha shkollat </a:t>
            </a:r>
            <a:r>
              <a:rPr lang="sq-AL" sz="2400" b="1" dirty="0" smtClean="0">
                <a:solidFill>
                  <a:schemeClr val="tx1"/>
                </a:solidFill>
              </a:rPr>
              <a:t>e AB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t’</a:t>
            </a:r>
            <a:r>
              <a:rPr lang="en-US" sz="2400" b="1" dirty="0" err="1" smtClean="0">
                <a:solidFill>
                  <a:schemeClr val="tx1"/>
                </a:solidFill>
              </a:rPr>
              <a:t>i</a:t>
            </a:r>
            <a:r>
              <a:rPr lang="sq-AL" sz="2400" b="1" dirty="0" smtClean="0">
                <a:solidFill>
                  <a:schemeClr val="tx1"/>
                </a:solidFill>
              </a:rPr>
              <a:t> kenë 12 karakteristikat </a:t>
            </a:r>
            <a:r>
              <a:rPr lang="sq-AL" sz="2400" b="1" dirty="0" smtClean="0">
                <a:solidFill>
                  <a:schemeClr val="tx1"/>
                </a:solidFill>
              </a:rPr>
              <a:t>e </a:t>
            </a:r>
            <a:r>
              <a:rPr lang="sq-AL" sz="2400" b="1" dirty="0" smtClean="0">
                <a:solidFill>
                  <a:schemeClr val="tx1"/>
                </a:solidFill>
              </a:rPr>
              <a:t>shkollave  efektive  - cilësore (1</a:t>
            </a:r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r>
              <a:rPr lang="sq-AL" sz="2400" b="1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533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PJESA E DYTË</a:t>
            </a:r>
            <a:r>
              <a:rPr lang="en-US" b="1" dirty="0" smtClean="0">
                <a:solidFill>
                  <a:schemeClr val="tx2"/>
                </a:solidFill>
              </a:rPr>
              <a:t>: AVANCIMI </a:t>
            </a:r>
            <a:r>
              <a:rPr lang="en-US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1752600"/>
            <a:ext cx="8549605" cy="4859255"/>
          </a:xfrm>
        </p:spPr>
        <p:txBody>
          <a:bodyPr>
            <a:normAutofit/>
          </a:bodyPr>
          <a:lstStyle/>
          <a:p>
            <a:r>
              <a:rPr lang="sq-AL" b="1" dirty="0">
                <a:solidFill>
                  <a:srgbClr val="FF0000"/>
                </a:solidFill>
              </a:rPr>
              <a:t>12 SHKATHTËSITË E TË </a:t>
            </a:r>
            <a:r>
              <a:rPr lang="sq-AL" b="1" dirty="0" smtClean="0">
                <a:solidFill>
                  <a:srgbClr val="FF0000"/>
                </a:solidFill>
              </a:rPr>
              <a:t>MENDUARIT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sq-AL" b="1" dirty="0" smtClean="0">
                <a:solidFill>
                  <a:srgbClr val="FF0000"/>
                </a:solidFill>
              </a:rPr>
              <a:t>”KUAJT </a:t>
            </a:r>
            <a:r>
              <a:rPr lang="sq-AL" b="1" dirty="0">
                <a:solidFill>
                  <a:srgbClr val="FF0000"/>
                </a:solidFill>
              </a:rPr>
              <a:t>E PUNËS”</a:t>
            </a:r>
          </a:p>
          <a:p>
            <a:pPr algn="l"/>
            <a:r>
              <a:rPr lang="sq-AL" sz="2400" b="1" dirty="0">
                <a:solidFill>
                  <a:schemeClr val="tx1"/>
                </a:solidFill>
              </a:rPr>
              <a:t>ANALIZA; KRAHASIMI; KATEGORZIMI &amp; KLASIFIKIMI</a:t>
            </a:r>
            <a:r>
              <a:rPr lang="sq-AL" sz="2400" b="1" dirty="0" smtClean="0">
                <a:solidFill>
                  <a:schemeClr val="tx1"/>
                </a:solidFill>
              </a:rPr>
              <a:t>;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IDENTIFIKIMI </a:t>
            </a:r>
            <a:r>
              <a:rPr lang="sq-AL" sz="2400" b="1" dirty="0">
                <a:solidFill>
                  <a:schemeClr val="tx1"/>
                </a:solidFill>
              </a:rPr>
              <a:t>I SHKAKUT DHE PASOJËS; ZGJIDHJA E </a:t>
            </a:r>
            <a:r>
              <a:rPr lang="sq-AL" sz="2400" b="1" dirty="0" smtClean="0">
                <a:solidFill>
                  <a:schemeClr val="tx1"/>
                </a:solidFill>
              </a:rPr>
              <a:t>PROBLEMEVE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r>
              <a:rPr lang="sq-AL" sz="2400" b="1" dirty="0" smtClean="0">
                <a:solidFill>
                  <a:schemeClr val="tx1"/>
                </a:solidFill>
              </a:rPr>
              <a:t> ARG</a:t>
            </a:r>
            <a:r>
              <a:rPr lang="en-US" sz="2400" b="1" dirty="0" smtClean="0">
                <a:solidFill>
                  <a:schemeClr val="tx1"/>
                </a:solidFill>
              </a:rPr>
              <a:t>U</a:t>
            </a:r>
            <a:r>
              <a:rPr lang="sq-AL" sz="2400" b="1" dirty="0" smtClean="0">
                <a:solidFill>
                  <a:schemeClr val="tx1"/>
                </a:solidFill>
              </a:rPr>
              <a:t>MENTIMI</a:t>
            </a:r>
            <a:r>
              <a:rPr lang="sq-AL" sz="2400" b="1" dirty="0">
                <a:solidFill>
                  <a:schemeClr val="tx1"/>
                </a:solidFill>
              </a:rPr>
              <a:t>/ TË MENDUARIT </a:t>
            </a:r>
            <a:r>
              <a:rPr lang="sq-AL" sz="2400" b="1" dirty="0" smtClean="0">
                <a:solidFill>
                  <a:schemeClr val="tx1"/>
                </a:solidFill>
              </a:rPr>
              <a:t>BINDËS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r>
              <a:rPr lang="sq-AL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>
                <a:solidFill>
                  <a:schemeClr val="tx1"/>
                </a:solidFill>
              </a:rPr>
              <a:t>EMPATIA – VËNIA E VETËS NË VEND TË </a:t>
            </a:r>
            <a:r>
              <a:rPr lang="sq-AL" sz="2400" b="1" dirty="0" smtClean="0">
                <a:solidFill>
                  <a:schemeClr val="tx1"/>
                </a:solidFill>
              </a:rPr>
              <a:t>TJETRIT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r>
              <a:rPr lang="sq-AL" sz="2400" b="1" dirty="0" smtClean="0">
                <a:solidFill>
                  <a:schemeClr val="tx1"/>
                </a:solidFill>
              </a:rPr>
              <a:t> SINTEZA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r>
              <a:rPr lang="sq-AL" sz="2400" b="1" dirty="0" smtClean="0">
                <a:solidFill>
                  <a:schemeClr val="tx1"/>
                </a:solidFill>
              </a:rPr>
              <a:t> INTEPRETIMI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r>
              <a:rPr lang="sq-AL" sz="2400" b="1" dirty="0" smtClean="0">
                <a:solidFill>
                  <a:schemeClr val="tx1"/>
                </a:solidFill>
              </a:rPr>
              <a:t> VLERËSIMI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r>
              <a:rPr lang="sq-AL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>
                <a:solidFill>
                  <a:schemeClr val="tx1"/>
                </a:solidFill>
              </a:rPr>
              <a:t>KOMUNIKIMI DHE </a:t>
            </a:r>
            <a:r>
              <a:rPr lang="sq-AL" sz="2400" b="1" dirty="0" smtClean="0">
                <a:solidFill>
                  <a:schemeClr val="tx1"/>
                </a:solidFill>
              </a:rPr>
              <a:t>ZBATIMI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sq-AL" sz="2400" b="1" dirty="0">
              <a:solidFill>
                <a:schemeClr val="tx1"/>
              </a:solidFill>
            </a:endParaRPr>
          </a:p>
          <a:p>
            <a:r>
              <a:rPr lang="sq-AL" sz="2800" b="1" dirty="0">
                <a:solidFill>
                  <a:schemeClr val="tx1"/>
                </a:solidFill>
              </a:rPr>
              <a:t> BURIMI</a:t>
            </a:r>
            <a:r>
              <a:rPr lang="sq-AL" sz="2800" b="1" dirty="0" smtClean="0">
                <a:solidFill>
                  <a:schemeClr val="tx1"/>
                </a:solidFill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sq-AL" sz="2800" b="1" dirty="0" smtClean="0">
                <a:solidFill>
                  <a:schemeClr val="tx1"/>
                </a:solidFill>
              </a:rPr>
              <a:t>Jeff </a:t>
            </a:r>
            <a:r>
              <a:rPr lang="sq-AL" sz="2800" b="1" dirty="0">
                <a:solidFill>
                  <a:schemeClr val="tx1"/>
                </a:solidFill>
              </a:rPr>
              <a:t>Zwier: Zhvillimi i shprehive të menduarit në  klasat 6-12</a:t>
            </a:r>
          </a:p>
        </p:txBody>
      </p:sp>
    </p:spTree>
    <p:extLst>
      <p:ext uri="{BB962C8B-B14F-4D97-AF65-F5344CB8AC3E}">
        <p14:creationId xmlns:p14="http://schemas.microsoft.com/office/powerpoint/2010/main" xmlns="" val="1866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371" y="1500115"/>
            <a:ext cx="8549605" cy="522936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SHPREHITË JETËSORE TË SHEKULLIT XXI</a:t>
            </a:r>
            <a:endParaRPr lang="sq-AL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58686" y="1943100"/>
            <a:ext cx="7086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SHPREHITË JETËSORE TË SHEKULLIT XXI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024743" y="2552700"/>
            <a:ext cx="64770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PËRGJEGJËSIA PERSONALE &amp; SHOQËRORE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2062843" y="3276600"/>
            <a:ext cx="64008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PLANIFIKIMI, TË MENDUARIT KRITIK DHE KREATIV; ZGJIDHJA E PROBLEMEVE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144486" y="4212771"/>
            <a:ext cx="6400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NJOHJA E GJUHËVE TË HUAJA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2160814" y="4724400"/>
            <a:ext cx="6400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NJOHJA , RESPEKTI &amp; VEPRIMI NDËRKULTUROR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2160814" y="5524500"/>
            <a:ext cx="64008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VIZUELIZIMI DHE NDËRMARRËSIA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2160814" y="6019800"/>
            <a:ext cx="6379029" cy="381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NJOHJA DHE PËRDORIMI  I TIKU-</a:t>
            </a:r>
            <a:r>
              <a:rPr lang="en-US" sz="2800" dirty="0" err="1" smtClean="0"/>
              <a:t>ut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152400" y="2764971"/>
            <a:ext cx="1600200" cy="381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QYTETARË </a:t>
            </a:r>
            <a:r>
              <a:rPr lang="en-US" dirty="0" smtClean="0">
                <a:solidFill>
                  <a:schemeClr val="tx1"/>
                </a:solidFill>
              </a:rPr>
              <a:t>TË ZOT TË VEPROJNË ME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PRODUKTIVI-TET </a:t>
            </a:r>
            <a:r>
              <a:rPr lang="en-US" dirty="0" smtClean="0">
                <a:solidFill>
                  <a:schemeClr val="tx1"/>
                </a:solidFill>
              </a:rPr>
              <a:t>&amp; </a:t>
            </a:r>
            <a:r>
              <a:rPr lang="en-US" dirty="0" smtClean="0">
                <a:solidFill>
                  <a:schemeClr val="tx1"/>
                </a:solidFill>
              </a:rPr>
              <a:t>KREATIVITET </a:t>
            </a:r>
            <a:r>
              <a:rPr lang="en-US" dirty="0" smtClean="0">
                <a:solidFill>
                  <a:schemeClr val="tx1"/>
                </a:solidFill>
              </a:rPr>
              <a:t>NË NATYRË &amp;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SHOQËRI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79714" y="2133600"/>
            <a:ext cx="4789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979714" y="2133600"/>
            <a:ext cx="2" cy="6313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" idx="1"/>
          </p:cNvCxnSpPr>
          <p:nvPr/>
        </p:nvCxnSpPr>
        <p:spPr>
          <a:xfrm>
            <a:off x="1703614" y="2819400"/>
            <a:ext cx="32112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" idx="1"/>
          </p:cNvCxnSpPr>
          <p:nvPr/>
        </p:nvCxnSpPr>
        <p:spPr>
          <a:xfrm>
            <a:off x="1709057" y="3690257"/>
            <a:ext cx="353786" cy="54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7" idx="1"/>
          </p:cNvCxnSpPr>
          <p:nvPr/>
        </p:nvCxnSpPr>
        <p:spPr>
          <a:xfrm>
            <a:off x="1752600" y="4441371"/>
            <a:ext cx="39188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8" idx="1"/>
          </p:cNvCxnSpPr>
          <p:nvPr/>
        </p:nvCxnSpPr>
        <p:spPr>
          <a:xfrm flipV="1">
            <a:off x="1752600" y="5105400"/>
            <a:ext cx="408214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9" idx="1"/>
          </p:cNvCxnSpPr>
          <p:nvPr/>
        </p:nvCxnSpPr>
        <p:spPr>
          <a:xfrm>
            <a:off x="1752600" y="5715000"/>
            <a:ext cx="4082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0" idx="1"/>
          </p:cNvCxnSpPr>
          <p:nvPr/>
        </p:nvCxnSpPr>
        <p:spPr>
          <a:xfrm>
            <a:off x="1752600" y="6210300"/>
            <a:ext cx="4082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49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371" y="1500115"/>
            <a:ext cx="8549605" cy="522936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INOVACIONI NË PËRZGJEDHJEN E KRYETARIT TË AKTIVIT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TË PLOTËSOHEN 6 </a:t>
            </a:r>
            <a:r>
              <a:rPr lang="en-US" sz="2800" b="1" dirty="0" smtClean="0">
                <a:solidFill>
                  <a:schemeClr val="tx1"/>
                </a:solidFill>
              </a:rPr>
              <a:t>STANDARDET </a:t>
            </a:r>
            <a:r>
              <a:rPr lang="en-US" sz="2800" b="1" dirty="0" smtClean="0">
                <a:solidFill>
                  <a:schemeClr val="tx1"/>
                </a:solidFill>
              </a:rPr>
              <a:t>NË </a:t>
            </a:r>
            <a:r>
              <a:rPr lang="en-US" sz="2800" b="1" dirty="0" smtClean="0">
                <a:solidFill>
                  <a:schemeClr val="tx1"/>
                </a:solidFill>
              </a:rPr>
              <a:t>FQ.18 </a:t>
            </a:r>
            <a:r>
              <a:rPr lang="en-US" sz="2800" b="1" dirty="0" smtClean="0">
                <a:solidFill>
                  <a:schemeClr val="tx1"/>
                </a:solidFill>
              </a:rPr>
              <a:t>TË DORACAKUT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T’I REALIZON PËRGJEGJËSITË NË FAQE 28-29 TË DORACAKUT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TË </a:t>
            </a:r>
            <a:r>
              <a:rPr lang="en-US" sz="2800" b="1" dirty="0" smtClean="0">
                <a:solidFill>
                  <a:schemeClr val="tx1"/>
                </a:solidFill>
              </a:rPr>
              <a:t>RESPEKTOJË </a:t>
            </a:r>
            <a:r>
              <a:rPr lang="en-US" sz="2800" b="1" dirty="0" smtClean="0">
                <a:solidFill>
                  <a:schemeClr val="tx1"/>
                </a:solidFill>
              </a:rPr>
              <a:t>KODIN </a:t>
            </a:r>
            <a:r>
              <a:rPr lang="en-US" sz="2800" b="1" dirty="0" smtClean="0">
                <a:solidFill>
                  <a:schemeClr val="tx1"/>
                </a:solidFill>
              </a:rPr>
              <a:t>ETIK </a:t>
            </a:r>
            <a:r>
              <a:rPr lang="en-US" sz="2800" b="1" dirty="0" smtClean="0">
                <a:solidFill>
                  <a:schemeClr val="tx1"/>
                </a:solidFill>
              </a:rPr>
              <a:t>TË MËSIMDHËNËSIT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TË JETË MENAXHER I SUKSESSHËM – T’I KRYEJ DETYRAT NË MËNYRË TË DUHUR</a:t>
            </a:r>
            <a:endParaRPr lang="sq-AL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8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549605" cy="522936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INOVACIONI NË PËRZGJEDHJEN E KRYETARIT TË </a:t>
            </a:r>
            <a:r>
              <a:rPr lang="en-US" b="1" dirty="0" smtClean="0">
                <a:solidFill>
                  <a:srgbClr val="FF0000"/>
                </a:solidFill>
              </a:rPr>
              <a:t>AKTIVIT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TË </a:t>
            </a:r>
            <a:r>
              <a:rPr lang="en-US" sz="2800" b="1" dirty="0" smtClean="0">
                <a:solidFill>
                  <a:schemeClr val="tx1"/>
                </a:solidFill>
              </a:rPr>
              <a:t>JETË UDHËHEQËS I </a:t>
            </a:r>
            <a:r>
              <a:rPr lang="en-US" sz="2800" b="1" dirty="0" smtClean="0">
                <a:solidFill>
                  <a:schemeClr val="tx1"/>
                </a:solidFill>
              </a:rPr>
              <a:t>VËRTETË - LIDER: </a:t>
            </a:r>
            <a:r>
              <a:rPr lang="en-US" sz="2800" b="1" dirty="0" smtClean="0">
                <a:solidFill>
                  <a:schemeClr val="tx1"/>
                </a:solidFill>
              </a:rPr>
              <a:t>TË KETË NDIKIM/AUTORITET RACIONAL/ DHE TË BËJË </a:t>
            </a:r>
            <a:r>
              <a:rPr lang="en-US" sz="2800" b="1" dirty="0" smtClean="0">
                <a:solidFill>
                  <a:schemeClr val="tx1"/>
                </a:solidFill>
              </a:rPr>
              <a:t>GJËRAT </a:t>
            </a:r>
            <a:r>
              <a:rPr lang="en-US" sz="2800" b="1" dirty="0" smtClean="0">
                <a:solidFill>
                  <a:schemeClr val="tx1"/>
                </a:solidFill>
              </a:rPr>
              <a:t>E DUHURA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EMËRIMI </a:t>
            </a:r>
            <a:r>
              <a:rPr lang="en-US" sz="2800" b="1" dirty="0" smtClean="0">
                <a:solidFill>
                  <a:schemeClr val="tx1"/>
                </a:solidFill>
              </a:rPr>
              <a:t>BËHET ME </a:t>
            </a:r>
            <a:r>
              <a:rPr lang="en-US" sz="2800" b="1" dirty="0" smtClean="0">
                <a:solidFill>
                  <a:schemeClr val="tx1"/>
                </a:solidFill>
              </a:rPr>
              <a:t>PROPOZIMIN </a:t>
            </a:r>
            <a:r>
              <a:rPr lang="en-US" sz="2800" b="1" dirty="0" smtClean="0">
                <a:solidFill>
                  <a:schemeClr val="tx1"/>
                </a:solidFill>
              </a:rPr>
              <a:t>E ANËTARËVE TË AP DHE ME PËLQIMIN PARAPRAK TË DREJTORIT</a:t>
            </a:r>
            <a:endParaRPr lang="sq-AL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4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549605" cy="5229369"/>
          </a:xfrm>
        </p:spPr>
        <p:txBody>
          <a:bodyPr>
            <a:normAutofit lnSpcReduction="10000"/>
          </a:bodyPr>
          <a:lstStyle/>
          <a:p>
            <a:r>
              <a:rPr lang="sq-AL" b="1" dirty="0" smtClean="0">
                <a:solidFill>
                  <a:srgbClr val="FF0000"/>
                </a:solidFill>
              </a:rPr>
              <a:t>MODELI </a:t>
            </a:r>
            <a:r>
              <a:rPr lang="sq-AL" b="1" dirty="0">
                <a:solidFill>
                  <a:srgbClr val="FF0000"/>
                </a:solidFill>
              </a:rPr>
              <a:t>I RI AP </a:t>
            </a:r>
            <a:r>
              <a:rPr lang="sq-AL" b="1" dirty="0" smtClean="0">
                <a:solidFill>
                  <a:srgbClr val="FF0000"/>
                </a:solidFill>
              </a:rPr>
              <a:t>PËRBALLË KORN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sq-AL" b="1" dirty="0" smtClean="0">
                <a:solidFill>
                  <a:srgbClr val="FF0000"/>
                </a:solidFill>
              </a:rPr>
              <a:t>ZËS </a:t>
            </a:r>
            <a:r>
              <a:rPr lang="sq-AL" b="1" dirty="0">
                <a:solidFill>
                  <a:srgbClr val="FF0000"/>
                </a:solidFill>
              </a:rPr>
              <a:t>SË RE TË VIZIONIT NË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sq-AL" b="1" dirty="0" smtClean="0">
                <a:solidFill>
                  <a:srgbClr val="FF0000"/>
                </a:solidFill>
              </a:rPr>
              <a:t>DUKIM</a:t>
            </a:r>
            <a:r>
              <a:rPr lang="sq-AL" b="1" dirty="0">
                <a:solidFill>
                  <a:srgbClr val="FF0000"/>
                </a:solidFill>
              </a:rPr>
              <a:t>, ARSIM &amp; AFTËSIM DERI MË </a:t>
            </a:r>
            <a:r>
              <a:rPr lang="sq-AL" b="1" dirty="0" smtClean="0">
                <a:solidFill>
                  <a:srgbClr val="FF0000"/>
                </a:solidFill>
              </a:rPr>
              <a:t>2020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sq-AL" b="1" dirty="0" smtClean="0">
                <a:solidFill>
                  <a:srgbClr val="FF0000"/>
                </a:solidFill>
              </a:rPr>
              <a:t>TË BE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/13 STANDARDE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</a:p>
          <a:p>
            <a:endParaRPr lang="sq-AL" b="1" dirty="0">
              <a:solidFill>
                <a:schemeClr val="tx1"/>
              </a:solidFill>
            </a:endParaRPr>
          </a:p>
          <a:p>
            <a:pPr algn="l"/>
            <a:r>
              <a:rPr lang="sq-AL" sz="2800" b="1" dirty="0">
                <a:solidFill>
                  <a:schemeClr val="tx1"/>
                </a:solidFill>
              </a:rPr>
              <a:t>BASHKIME PROFESIONALE TË MËSIMDHËNËSVE SUPERIOR (1)</a:t>
            </a:r>
          </a:p>
          <a:p>
            <a:pPr algn="l"/>
            <a:r>
              <a:rPr lang="sq-AL" sz="2800" b="1" dirty="0" smtClean="0">
                <a:solidFill>
                  <a:schemeClr val="tx1"/>
                </a:solidFill>
              </a:rPr>
              <a:t>BP </a:t>
            </a:r>
            <a:r>
              <a:rPr lang="sq-AL" sz="2800" b="1" dirty="0">
                <a:solidFill>
                  <a:schemeClr val="tx1"/>
                </a:solidFill>
              </a:rPr>
              <a:t>QË ZHVILLOJNË KULTURËN POZITIVE (2)</a:t>
            </a:r>
          </a:p>
          <a:p>
            <a:pPr algn="l"/>
            <a:r>
              <a:rPr lang="sq-AL" sz="2800" b="1" dirty="0">
                <a:solidFill>
                  <a:schemeClr val="tx1"/>
                </a:solidFill>
              </a:rPr>
              <a:t>BP ABSORBUESE </a:t>
            </a:r>
            <a:r>
              <a:rPr lang="sq-AL" sz="2800" b="1" dirty="0" smtClean="0">
                <a:solidFill>
                  <a:schemeClr val="tx1"/>
                </a:solidFill>
              </a:rPr>
              <a:t>NDA</a:t>
            </a:r>
            <a:r>
              <a:rPr lang="en-US" sz="2800" b="1" dirty="0" smtClean="0">
                <a:solidFill>
                  <a:schemeClr val="tx1"/>
                </a:solidFill>
              </a:rPr>
              <a:t>J</a:t>
            </a:r>
            <a:r>
              <a:rPr lang="sq-AL" sz="2800" b="1" dirty="0" smtClean="0">
                <a:solidFill>
                  <a:schemeClr val="tx1"/>
                </a:solidFill>
              </a:rPr>
              <a:t> </a:t>
            </a:r>
            <a:r>
              <a:rPr lang="sq-AL" sz="2800" b="1" dirty="0">
                <a:solidFill>
                  <a:schemeClr val="tx1"/>
                </a:solidFill>
              </a:rPr>
              <a:t>INOVACIONEVE DHE ZHVILLIMEVE  </a:t>
            </a:r>
            <a:r>
              <a:rPr lang="sq-AL" sz="2800" b="1" dirty="0" err="1">
                <a:solidFill>
                  <a:schemeClr val="tx1"/>
                </a:solidFill>
              </a:rPr>
              <a:t>TTSh</a:t>
            </a:r>
            <a:r>
              <a:rPr lang="sq-AL" sz="2800" b="1" dirty="0">
                <a:solidFill>
                  <a:schemeClr val="tx1"/>
                </a:solidFill>
              </a:rPr>
              <a:t> (3)</a:t>
            </a:r>
          </a:p>
          <a:p>
            <a:pPr algn="l"/>
            <a:r>
              <a:rPr lang="sq-AL" sz="2800" b="1" dirty="0">
                <a:solidFill>
                  <a:schemeClr val="tx1"/>
                </a:solidFill>
              </a:rPr>
              <a:t>BP TË </a:t>
            </a:r>
            <a:r>
              <a:rPr lang="sq-AL" sz="2800" b="1" dirty="0" smtClean="0">
                <a:solidFill>
                  <a:schemeClr val="tx1"/>
                </a:solidFill>
              </a:rPr>
              <a:t>HAPURA</a:t>
            </a:r>
            <a:r>
              <a:rPr lang="en-US" sz="2800" b="1" dirty="0" smtClean="0">
                <a:solidFill>
                  <a:schemeClr val="tx1"/>
                </a:solidFill>
              </a:rPr>
              <a:t> TË</a:t>
            </a:r>
            <a:r>
              <a:rPr lang="sq-AL" sz="2800" b="1" dirty="0" smtClean="0">
                <a:solidFill>
                  <a:schemeClr val="tx1"/>
                </a:solidFill>
              </a:rPr>
              <a:t> </a:t>
            </a:r>
            <a:r>
              <a:rPr lang="sq-AL" sz="2800" b="1" dirty="0">
                <a:solidFill>
                  <a:schemeClr val="tx1"/>
                </a:solidFill>
              </a:rPr>
              <a:t>AKTIVEVE SIMOTRA </a:t>
            </a:r>
            <a:r>
              <a:rPr lang="sq-AL" sz="2800" b="1" dirty="0" smtClean="0">
                <a:solidFill>
                  <a:schemeClr val="tx1"/>
                </a:solidFill>
              </a:rPr>
              <a:t>PROFESIONA</a:t>
            </a:r>
            <a:r>
              <a:rPr lang="en-US" sz="2800" b="1" dirty="0" smtClean="0">
                <a:solidFill>
                  <a:schemeClr val="tx1"/>
                </a:solidFill>
              </a:rPr>
              <a:t>LE</a:t>
            </a:r>
            <a:r>
              <a:rPr lang="sq-AL" sz="2800" b="1" dirty="0" smtClean="0">
                <a:solidFill>
                  <a:schemeClr val="tx1"/>
                </a:solidFill>
              </a:rPr>
              <a:t>, </a:t>
            </a:r>
            <a:r>
              <a:rPr lang="sq-AL" sz="2800" b="1" dirty="0" smtClean="0">
                <a:solidFill>
                  <a:schemeClr val="tx1"/>
                </a:solidFill>
              </a:rPr>
              <a:t>ORGANEVE</a:t>
            </a:r>
            <a:r>
              <a:rPr lang="en-US" sz="2800" b="1" dirty="0" smtClean="0">
                <a:solidFill>
                  <a:schemeClr val="tx1"/>
                </a:solidFill>
              </a:rPr>
              <a:t>, SHËRBIMEVE</a:t>
            </a:r>
            <a:r>
              <a:rPr lang="sq-AL" sz="2800" b="1" dirty="0" smtClean="0">
                <a:solidFill>
                  <a:schemeClr val="tx1"/>
                </a:solidFill>
              </a:rPr>
              <a:t>(4</a:t>
            </a:r>
            <a:r>
              <a:rPr lang="sq-AL" sz="2800" b="1" dirty="0">
                <a:solidFill>
                  <a:schemeClr val="tx1"/>
                </a:solidFill>
              </a:rPr>
              <a:t>)</a:t>
            </a:r>
          </a:p>
          <a:p>
            <a:endParaRPr lang="sq-AL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9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549605" cy="5229369"/>
          </a:xfrm>
        </p:spPr>
        <p:txBody>
          <a:bodyPr>
            <a:normAutofit lnSpcReduction="10000"/>
          </a:bodyPr>
          <a:lstStyle/>
          <a:p>
            <a:r>
              <a:rPr lang="sq-AL" b="1" dirty="0">
                <a:solidFill>
                  <a:srgbClr val="FF0000"/>
                </a:solidFill>
              </a:rPr>
              <a:t>MODELI I RI AP </a:t>
            </a:r>
            <a:r>
              <a:rPr lang="sq-AL" b="1" dirty="0" smtClean="0">
                <a:solidFill>
                  <a:srgbClr val="FF0000"/>
                </a:solidFill>
              </a:rPr>
              <a:t>PËRBALLË KORN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sq-AL" b="1" dirty="0" smtClean="0">
                <a:solidFill>
                  <a:srgbClr val="FF0000"/>
                </a:solidFill>
              </a:rPr>
              <a:t>ZËS </a:t>
            </a:r>
            <a:r>
              <a:rPr lang="sq-AL" b="1" dirty="0">
                <a:solidFill>
                  <a:srgbClr val="FF0000"/>
                </a:solidFill>
              </a:rPr>
              <a:t>SË RE TË VIZIONIT NË EDUKIM, ARSIM &amp; AFTËSIM DERI MË 2020 TË </a:t>
            </a:r>
            <a:r>
              <a:rPr lang="sq-AL" b="1" dirty="0" smtClean="0">
                <a:solidFill>
                  <a:srgbClr val="FF0000"/>
                </a:solidFill>
              </a:rPr>
              <a:t>BE</a:t>
            </a:r>
            <a:r>
              <a:rPr lang="en-US" b="1" dirty="0" smtClean="0">
                <a:solidFill>
                  <a:srgbClr val="FF0000"/>
                </a:solidFill>
              </a:rPr>
              <a:t>/13 STANDARDE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</a:p>
          <a:p>
            <a:endParaRPr lang="sq-AL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BP QË I KONTRIBUOJNË GJITHPËRFSHIRJES, LUFTIMIT TË ANALFABETIZMIT INJORANCËS (5)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BP I </a:t>
            </a:r>
            <a:r>
              <a:rPr lang="en-US" sz="2800" b="1" dirty="0" smtClean="0">
                <a:solidFill>
                  <a:schemeClr val="tx1"/>
                </a:solidFill>
              </a:rPr>
              <a:t>KONTRIBUOJNË </a:t>
            </a:r>
            <a:r>
              <a:rPr lang="en-US" sz="2800" b="1" dirty="0" smtClean="0">
                <a:solidFill>
                  <a:schemeClr val="tx1"/>
                </a:solidFill>
              </a:rPr>
              <a:t>ZHVILLIMIT TË RRFN/PERSONAL </a:t>
            </a:r>
            <a:r>
              <a:rPr lang="en-US" sz="2800" b="1" dirty="0" smtClean="0">
                <a:solidFill>
                  <a:schemeClr val="tx1"/>
                </a:solidFill>
              </a:rPr>
              <a:t>&amp; </a:t>
            </a:r>
            <a:r>
              <a:rPr lang="en-US" sz="2800" b="1" dirty="0" smtClean="0">
                <a:solidFill>
                  <a:schemeClr val="tx1"/>
                </a:solidFill>
              </a:rPr>
              <a:t>GRUPOR/ (6)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BP </a:t>
            </a:r>
            <a:r>
              <a:rPr lang="en-US" sz="2800" b="1" dirty="0" smtClean="0">
                <a:solidFill>
                  <a:schemeClr val="tx1"/>
                </a:solidFill>
              </a:rPr>
              <a:t>QË </a:t>
            </a:r>
            <a:r>
              <a:rPr lang="en-US" sz="2800" b="1" dirty="0" smtClean="0">
                <a:solidFill>
                  <a:schemeClr val="tx1"/>
                </a:solidFill>
              </a:rPr>
              <a:t>INSTITUCIONET I </a:t>
            </a:r>
            <a:r>
              <a:rPr lang="en-US" sz="2800" b="1" dirty="0" smtClean="0">
                <a:solidFill>
                  <a:schemeClr val="tx1"/>
                </a:solidFill>
              </a:rPr>
              <a:t>SHNDËRROJNË </a:t>
            </a:r>
            <a:r>
              <a:rPr lang="en-US" sz="2800" b="1" dirty="0" smtClean="0">
                <a:solidFill>
                  <a:schemeClr val="tx1"/>
                </a:solidFill>
              </a:rPr>
              <a:t>NË INTITUCIONE EFEKTIVE QË POSEDOJNË 12 </a:t>
            </a:r>
            <a:r>
              <a:rPr lang="en-US" sz="2800" b="1" dirty="0" smtClean="0">
                <a:solidFill>
                  <a:schemeClr val="tx1"/>
                </a:solidFill>
              </a:rPr>
              <a:t>KARAKTERISTIKA (</a:t>
            </a:r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sq-AL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4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ORGANET </a:t>
            </a:r>
            <a:r>
              <a:rPr lang="en-US" b="1" dirty="0" smtClean="0"/>
              <a:t>PROFESIONALE TË </a:t>
            </a:r>
            <a:r>
              <a:rPr lang="en-US" b="1" dirty="0" smtClean="0"/>
              <a:t>SHKOLLËS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AKTIVET </a:t>
            </a:r>
            <a:r>
              <a:rPr lang="en-US" b="1" dirty="0" smtClean="0">
                <a:solidFill>
                  <a:schemeClr val="tx1"/>
                </a:solidFill>
              </a:rPr>
              <a:t>PROFESIONALE GRIMCA E ZOTIT / HIGGS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8" name="12-Point Star 7"/>
          <p:cNvSpPr/>
          <p:nvPr/>
        </p:nvSpPr>
        <p:spPr>
          <a:xfrm rot="209662">
            <a:off x="2796910" y="2892458"/>
            <a:ext cx="2772301" cy="2143566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AKTIVI PROFESION-AL</a:t>
            </a:r>
            <a:endParaRPr lang="en-US" sz="2000" dirty="0"/>
          </a:p>
        </p:txBody>
      </p:sp>
      <p:sp>
        <p:nvSpPr>
          <p:cNvPr id="9" name="12-Point Star 8"/>
          <p:cNvSpPr/>
          <p:nvPr/>
        </p:nvSpPr>
        <p:spPr>
          <a:xfrm rot="21191024">
            <a:off x="333963" y="3116669"/>
            <a:ext cx="2556021" cy="1927710"/>
          </a:xfrm>
          <a:prstGeom prst="star1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KËSHILLI I ARSIMTAR-ËVE</a:t>
            </a:r>
            <a:endParaRPr lang="en-US" sz="2000" dirty="0"/>
          </a:p>
        </p:txBody>
      </p:sp>
      <p:sp>
        <p:nvSpPr>
          <p:cNvPr id="10" name="12-Point Star 9"/>
          <p:cNvSpPr/>
          <p:nvPr/>
        </p:nvSpPr>
        <p:spPr>
          <a:xfrm rot="21145513">
            <a:off x="333017" y="4924229"/>
            <a:ext cx="2703993" cy="1763243"/>
          </a:xfrm>
          <a:prstGeom prst="star1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KUJDESTARI</a:t>
            </a:r>
            <a:endParaRPr lang="en-US" sz="2000" dirty="0"/>
          </a:p>
        </p:txBody>
      </p:sp>
      <p:sp>
        <p:nvSpPr>
          <p:cNvPr id="11" name="12-Point Star 10"/>
          <p:cNvSpPr/>
          <p:nvPr/>
        </p:nvSpPr>
        <p:spPr>
          <a:xfrm>
            <a:off x="3124200" y="4876800"/>
            <a:ext cx="2286000" cy="1692940"/>
          </a:xfrm>
          <a:prstGeom prst="star1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KËSHILLI I KLASAVE</a:t>
            </a:r>
            <a:endParaRPr lang="en-US" sz="2000" dirty="0"/>
          </a:p>
        </p:txBody>
      </p:sp>
      <p:sp>
        <p:nvSpPr>
          <p:cNvPr id="12" name="12-Point Star 11"/>
          <p:cNvSpPr/>
          <p:nvPr/>
        </p:nvSpPr>
        <p:spPr>
          <a:xfrm rot="178450">
            <a:off x="5380777" y="3022692"/>
            <a:ext cx="2009896" cy="1855232"/>
          </a:xfrm>
          <a:prstGeom prst="star12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13" name="12-Point Star 12"/>
          <p:cNvSpPr/>
          <p:nvPr/>
        </p:nvSpPr>
        <p:spPr>
          <a:xfrm rot="620572">
            <a:off x="5323302" y="4888679"/>
            <a:ext cx="2248180" cy="1781982"/>
          </a:xfrm>
          <a:prstGeom prst="star12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KULTURA  POZITIVE</a:t>
            </a:r>
            <a:endParaRPr lang="en-US" sz="2000" dirty="0"/>
          </a:p>
        </p:txBody>
      </p:sp>
      <p:sp>
        <p:nvSpPr>
          <p:cNvPr id="14" name="12-Point Star 13"/>
          <p:cNvSpPr/>
          <p:nvPr/>
        </p:nvSpPr>
        <p:spPr>
          <a:xfrm rot="796910">
            <a:off x="7193112" y="3097246"/>
            <a:ext cx="1967273" cy="1819635"/>
          </a:xfrm>
          <a:prstGeom prst="star1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CILËSI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4278391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28631"/>
            <a:ext cx="8549605" cy="5229369"/>
          </a:xfrm>
        </p:spPr>
        <p:txBody>
          <a:bodyPr>
            <a:normAutofit/>
          </a:bodyPr>
          <a:lstStyle/>
          <a:p>
            <a:r>
              <a:rPr lang="sq-AL" b="1" dirty="0">
                <a:solidFill>
                  <a:srgbClr val="FF0000"/>
                </a:solidFill>
              </a:rPr>
              <a:t>MODELI I RI AP </a:t>
            </a:r>
            <a:r>
              <a:rPr lang="sq-AL" b="1" dirty="0" smtClean="0">
                <a:solidFill>
                  <a:srgbClr val="FF0000"/>
                </a:solidFill>
              </a:rPr>
              <a:t>PËRBALLË KORN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sq-AL" b="1" dirty="0" smtClean="0">
                <a:solidFill>
                  <a:srgbClr val="FF0000"/>
                </a:solidFill>
              </a:rPr>
              <a:t>ZËS </a:t>
            </a:r>
            <a:r>
              <a:rPr lang="sq-AL" b="1" dirty="0">
                <a:solidFill>
                  <a:srgbClr val="FF0000"/>
                </a:solidFill>
              </a:rPr>
              <a:t>SË RE TË VIZIONIT NË EDUKIM, ARSIM &amp; AFTËSIM DERI MË 2020 TË </a:t>
            </a:r>
            <a:r>
              <a:rPr lang="sq-AL" b="1" dirty="0" smtClean="0">
                <a:solidFill>
                  <a:srgbClr val="FF0000"/>
                </a:solidFill>
              </a:rPr>
              <a:t>BE</a:t>
            </a:r>
            <a:r>
              <a:rPr lang="en-US" b="1" dirty="0" smtClean="0">
                <a:solidFill>
                  <a:srgbClr val="FF0000"/>
                </a:solidFill>
              </a:rPr>
              <a:t>/13 STANDARDE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</a:p>
          <a:p>
            <a:endParaRPr lang="sq-AL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AP </a:t>
            </a:r>
            <a:r>
              <a:rPr lang="en-US" sz="2800" b="1" dirty="0">
                <a:solidFill>
                  <a:schemeClr val="tx1"/>
                </a:solidFill>
              </a:rPr>
              <a:t>“FORUME” – KOORPORATA “EKSPLORUESE (8)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BA QË FUQIZOJNË AUTONOMINË </a:t>
            </a:r>
            <a:r>
              <a:rPr lang="en-US" sz="2800" b="1" dirty="0" smtClean="0">
                <a:solidFill>
                  <a:schemeClr val="tx1"/>
                </a:solidFill>
              </a:rPr>
              <a:t>E INSTITUCIONIT </a:t>
            </a:r>
            <a:r>
              <a:rPr lang="en-US" sz="2800" b="1" dirty="0" smtClean="0">
                <a:solidFill>
                  <a:schemeClr val="tx1"/>
                </a:solidFill>
              </a:rPr>
              <a:t>DHE TË NXËNËSVE (9)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AP STANDARD </a:t>
            </a:r>
            <a:r>
              <a:rPr lang="en-US" sz="2800" b="1" dirty="0" smtClean="0">
                <a:solidFill>
                  <a:schemeClr val="tx1"/>
                </a:solidFill>
              </a:rPr>
              <a:t>PËR </a:t>
            </a:r>
            <a:r>
              <a:rPr lang="en-US" sz="2800" b="1" dirty="0" smtClean="0">
                <a:solidFill>
                  <a:schemeClr val="tx1"/>
                </a:solidFill>
              </a:rPr>
              <a:t>MENAXHIM </a:t>
            </a:r>
            <a:r>
              <a:rPr lang="en-US" sz="2800" b="1" dirty="0" smtClean="0">
                <a:solidFill>
                  <a:schemeClr val="tx1"/>
                </a:solidFill>
              </a:rPr>
              <a:t>TOTAL TË </a:t>
            </a:r>
            <a:r>
              <a:rPr lang="en-US" sz="2800" b="1" dirty="0" smtClean="0">
                <a:solidFill>
                  <a:schemeClr val="tx1"/>
                </a:solidFill>
              </a:rPr>
              <a:t>CILËSISË (10)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sq-AL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6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371" y="1500115"/>
            <a:ext cx="8549605" cy="5229369"/>
          </a:xfrm>
        </p:spPr>
        <p:txBody>
          <a:bodyPr>
            <a:normAutofit lnSpcReduction="10000"/>
          </a:bodyPr>
          <a:lstStyle/>
          <a:p>
            <a:r>
              <a:rPr lang="sq-AL" b="1" dirty="0">
                <a:solidFill>
                  <a:srgbClr val="FF0000"/>
                </a:solidFill>
              </a:rPr>
              <a:t>MODELI I RI AP </a:t>
            </a:r>
            <a:r>
              <a:rPr lang="sq-AL" b="1" dirty="0" smtClean="0">
                <a:solidFill>
                  <a:srgbClr val="FF0000"/>
                </a:solidFill>
              </a:rPr>
              <a:t>PËRBALLË KORN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sq-AL" b="1" dirty="0" smtClean="0">
                <a:solidFill>
                  <a:srgbClr val="FF0000"/>
                </a:solidFill>
              </a:rPr>
              <a:t>ZËS </a:t>
            </a:r>
            <a:r>
              <a:rPr lang="sq-AL" b="1" dirty="0">
                <a:solidFill>
                  <a:srgbClr val="FF0000"/>
                </a:solidFill>
              </a:rPr>
              <a:t>SË RE TË VIZIONIT NË EDUKIM, ARSIM &amp; AFTËSIM DERI MË 2020 TË </a:t>
            </a:r>
            <a:r>
              <a:rPr lang="sq-AL" b="1" dirty="0" smtClean="0">
                <a:solidFill>
                  <a:srgbClr val="FF0000"/>
                </a:solidFill>
              </a:rPr>
              <a:t>BE</a:t>
            </a:r>
            <a:r>
              <a:rPr lang="en-US" b="1" dirty="0" smtClean="0">
                <a:solidFill>
                  <a:srgbClr val="FF0000"/>
                </a:solidFill>
              </a:rPr>
              <a:t>/13 STANDARDE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</a:p>
          <a:p>
            <a:endParaRPr lang="sq-AL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AP FAKTOR I FUQIZIMIT TË MENAXHMENTIT TË </a:t>
            </a:r>
            <a:r>
              <a:rPr lang="en-US" sz="2800" b="1" dirty="0" smtClean="0">
                <a:solidFill>
                  <a:schemeClr val="tx1"/>
                </a:solidFill>
              </a:rPr>
              <a:t>MESËM (</a:t>
            </a:r>
            <a:r>
              <a:rPr lang="en-US" sz="2800" b="1" dirty="0" smtClean="0">
                <a:solidFill>
                  <a:schemeClr val="tx1"/>
                </a:solidFill>
              </a:rPr>
              <a:t>11)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AP FORUM I HAPUR PËR ZHVILLIMIN E DEBATEVE MËSIMIN, PEDEUTOLOGJINË (12)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AP </a:t>
            </a:r>
            <a:r>
              <a:rPr lang="en-US" sz="2800" b="1" dirty="0" smtClean="0">
                <a:solidFill>
                  <a:schemeClr val="tx1"/>
                </a:solidFill>
              </a:rPr>
              <a:t>FAKTOR </a:t>
            </a:r>
            <a:r>
              <a:rPr lang="en-US" sz="2800" b="1" dirty="0" smtClean="0">
                <a:solidFill>
                  <a:schemeClr val="tx1"/>
                </a:solidFill>
              </a:rPr>
              <a:t>I AVANCIMIT TË KURRIKULAVE, TEKSTEVE, MJETEVE DHE PAJIMEVE MËSIMORE &amp; </a:t>
            </a:r>
            <a:r>
              <a:rPr lang="en-US" sz="2800" b="1" dirty="0" smtClean="0">
                <a:solidFill>
                  <a:schemeClr val="tx1"/>
                </a:solidFill>
              </a:rPr>
              <a:t>DIJEVE KORPORATIVE </a:t>
            </a:r>
            <a:r>
              <a:rPr lang="en-US" sz="2800" b="1" dirty="0" smtClean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13)</a:t>
            </a:r>
            <a:endParaRPr lang="sq-AL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7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549605" cy="5229369"/>
          </a:xfrm>
        </p:spPr>
        <p:txBody>
          <a:bodyPr>
            <a:normAutofit fontScale="92500"/>
          </a:bodyPr>
          <a:lstStyle/>
          <a:p>
            <a:r>
              <a:rPr lang="sq-AL" b="1" dirty="0">
                <a:solidFill>
                  <a:srgbClr val="FF0000"/>
                </a:solidFill>
              </a:rPr>
              <a:t>MODELI I RI AP </a:t>
            </a:r>
            <a:r>
              <a:rPr lang="sq-AL" b="1" dirty="0" smtClean="0">
                <a:solidFill>
                  <a:srgbClr val="FF0000"/>
                </a:solidFill>
              </a:rPr>
              <a:t>PËRBALLË KOR</a:t>
            </a:r>
            <a:r>
              <a:rPr lang="en-US" b="1" dirty="0" smtClean="0">
                <a:solidFill>
                  <a:srgbClr val="FF0000"/>
                </a:solidFill>
              </a:rPr>
              <a:t>NI</a:t>
            </a:r>
            <a:r>
              <a:rPr lang="sq-AL" b="1" dirty="0" smtClean="0">
                <a:solidFill>
                  <a:srgbClr val="FF0000"/>
                </a:solidFill>
              </a:rPr>
              <a:t>ZËS </a:t>
            </a:r>
            <a:r>
              <a:rPr lang="sq-AL" b="1" dirty="0">
                <a:solidFill>
                  <a:srgbClr val="FF0000"/>
                </a:solidFill>
              </a:rPr>
              <a:t>SË RE TË VIZIONIT NË EDUKIM, ARSIM &amp; AFTËSIM DERI MË 2020 TË BE/13 STANDARDE</a:t>
            </a:r>
            <a:r>
              <a:rPr lang="sq-AL" b="1" dirty="0" smtClean="0">
                <a:solidFill>
                  <a:srgbClr val="FF0000"/>
                </a:solidFill>
              </a:rPr>
              <a:t>/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sq-AL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q-AL" sz="2800" b="1" dirty="0">
                <a:solidFill>
                  <a:schemeClr val="tx1"/>
                </a:solidFill>
              </a:rPr>
              <a:t>AP I KONTRIBUOJNË REALIZIMIT TË RI TË VIZIONIT TË BE </a:t>
            </a:r>
            <a:r>
              <a:rPr lang="sq-AL" sz="2800" b="1" dirty="0" smtClean="0">
                <a:solidFill>
                  <a:schemeClr val="tx1"/>
                </a:solidFill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sq-AL" sz="2800" b="1" dirty="0" smtClean="0">
                <a:solidFill>
                  <a:schemeClr val="tx1"/>
                </a:solidFill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</a:rPr>
              <a:t>ë</a:t>
            </a:r>
            <a:endParaRPr lang="sq-AL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q-AL" sz="2800" b="1" dirty="0">
                <a:solidFill>
                  <a:schemeClr val="tx1"/>
                </a:solidFill>
              </a:rPr>
              <a:t>PËRMIRËSIM TË SHKATHTËSIVE DHE MUNDËSIVE PËR PUNËSIM, dhe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q-AL" sz="2800" b="1" dirty="0">
                <a:solidFill>
                  <a:schemeClr val="tx1"/>
                </a:solidFill>
              </a:rPr>
              <a:t> HAPJEN E MUNDËSIVE TË </a:t>
            </a:r>
            <a:r>
              <a:rPr lang="sq-AL" sz="2800" b="1" dirty="0" smtClean="0">
                <a:solidFill>
                  <a:schemeClr val="tx1"/>
                </a:solidFill>
              </a:rPr>
              <a:t>REJA </a:t>
            </a:r>
            <a:r>
              <a:rPr lang="sq-AL" sz="2800" b="1" dirty="0">
                <a:solidFill>
                  <a:schemeClr val="tx1"/>
                </a:solidFill>
              </a:rPr>
              <a:t>INOVATIVE DIGJITALE, PËR TË NXËNË KRAHAS KULTIVIMIT TË VLERAVE TË BARAZISË, </a:t>
            </a:r>
            <a:r>
              <a:rPr lang="sq-AL" sz="2800" b="1" dirty="0" smtClean="0">
                <a:solidFill>
                  <a:schemeClr val="tx1"/>
                </a:solidFill>
              </a:rPr>
              <a:t>MOSDISKRIMI</a:t>
            </a:r>
            <a:r>
              <a:rPr lang="en-US" sz="2800" b="1" dirty="0" smtClean="0">
                <a:solidFill>
                  <a:schemeClr val="tx1"/>
                </a:solidFill>
              </a:rPr>
              <a:t>NIM</a:t>
            </a:r>
            <a:r>
              <a:rPr lang="sq-AL" sz="2800" b="1" dirty="0" smtClean="0">
                <a:solidFill>
                  <a:schemeClr val="tx1"/>
                </a:solidFill>
              </a:rPr>
              <a:t>IT </a:t>
            </a:r>
            <a:r>
              <a:rPr lang="sq-AL" sz="2800" b="1" dirty="0">
                <a:solidFill>
                  <a:schemeClr val="tx1"/>
                </a:solidFill>
              </a:rPr>
              <a:t>&amp; TË QYTETARISË AKTIVE </a:t>
            </a:r>
          </a:p>
        </p:txBody>
      </p:sp>
    </p:spTree>
    <p:extLst>
      <p:ext uri="{BB962C8B-B14F-4D97-AF65-F5344CB8AC3E}">
        <p14:creationId xmlns:p14="http://schemas.microsoft.com/office/powerpoint/2010/main" xmlns="" val="16291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371" y="1500115"/>
            <a:ext cx="8436429" cy="5229369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PRIORITETET E KOMISIONIT </a:t>
            </a:r>
            <a:r>
              <a:rPr lang="en-US" sz="2800" b="1" dirty="0" smtClean="0">
                <a:solidFill>
                  <a:srgbClr val="FF0000"/>
                </a:solidFill>
              </a:rPr>
              <a:t>EVROPIAN </a:t>
            </a:r>
            <a:r>
              <a:rPr lang="en-US" sz="2800" b="1" dirty="0" smtClean="0">
                <a:solidFill>
                  <a:srgbClr val="FF0000"/>
                </a:solidFill>
              </a:rPr>
              <a:t>PËR PESË VITE, NË VEND TË CIKLEVE TREVJEÇARE QË TË MUNDËSOHET EFEKTI </a:t>
            </a:r>
            <a:r>
              <a:rPr lang="en-US" sz="2800" b="1" dirty="0" smtClean="0">
                <a:solidFill>
                  <a:srgbClr val="FF0000"/>
                </a:solidFill>
              </a:rPr>
              <a:t>PËR </a:t>
            </a:r>
            <a:r>
              <a:rPr lang="en-US" sz="2800" b="1" dirty="0" smtClean="0">
                <a:solidFill>
                  <a:srgbClr val="FF0000"/>
                </a:solidFill>
              </a:rPr>
              <a:t>AFAT MË TË GJATË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pPr marL="457200" indent="-457200" algn="l">
              <a:buAutoNum type="arabicPeriod"/>
            </a:pPr>
            <a:r>
              <a:rPr lang="sq-AL" sz="2400" b="1" dirty="0" smtClean="0">
                <a:solidFill>
                  <a:schemeClr val="tx1"/>
                </a:solidFill>
              </a:rPr>
              <a:t>Shkathtësitë relevante të </a:t>
            </a:r>
            <a:r>
              <a:rPr lang="sq-AL" sz="2400" b="1" dirty="0" smtClean="0">
                <a:solidFill>
                  <a:schemeClr val="tx1"/>
                </a:solidFill>
              </a:rPr>
              <a:t>cilësisë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së</a:t>
            </a:r>
            <a:r>
              <a:rPr lang="sq-AL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lartë; me theks në punësim, inovacion dhe qytetari </a:t>
            </a:r>
            <a:r>
              <a:rPr lang="sq-AL" sz="2400" b="1" dirty="0" smtClean="0">
                <a:solidFill>
                  <a:schemeClr val="tx1"/>
                </a:solidFill>
              </a:rPr>
              <a:t>aktive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endParaRPr lang="sq-AL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sq-AL" sz="2400" b="1" dirty="0" smtClean="0">
                <a:solidFill>
                  <a:schemeClr val="tx1"/>
                </a:solidFill>
              </a:rPr>
              <a:t>Arsim </a:t>
            </a:r>
            <a:r>
              <a:rPr lang="sq-AL" sz="2400" b="1" dirty="0" err="1" smtClean="0">
                <a:solidFill>
                  <a:schemeClr val="tx1"/>
                </a:solidFill>
              </a:rPr>
              <a:t>inkluziv</a:t>
            </a:r>
            <a:r>
              <a:rPr lang="sq-AL" sz="2400" b="1" dirty="0" smtClean="0">
                <a:solidFill>
                  <a:schemeClr val="tx1"/>
                </a:solidFill>
              </a:rPr>
              <a:t>- </a:t>
            </a:r>
            <a:r>
              <a:rPr lang="sq-AL" sz="2400" b="1" dirty="0" err="1" smtClean="0">
                <a:solidFill>
                  <a:schemeClr val="tx1"/>
                </a:solidFill>
              </a:rPr>
              <a:t>gjith</a:t>
            </a:r>
            <a:r>
              <a:rPr lang="en-US" sz="2400" b="1" dirty="0" smtClean="0">
                <a:solidFill>
                  <a:schemeClr val="tx1"/>
                </a:solidFill>
              </a:rPr>
              <a:t>ë</a:t>
            </a:r>
            <a:r>
              <a:rPr lang="sq-AL" sz="2400" b="1" dirty="0" smtClean="0">
                <a:solidFill>
                  <a:schemeClr val="tx1"/>
                </a:solidFill>
              </a:rPr>
              <a:t>përfshirës, barazi, </a:t>
            </a:r>
            <a:r>
              <a:rPr lang="sq-AL" sz="2400" b="1" dirty="0" smtClean="0">
                <a:solidFill>
                  <a:schemeClr val="tx1"/>
                </a:solidFill>
              </a:rPr>
              <a:t>mos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</a:rPr>
              <a:t>- </a:t>
            </a:r>
            <a:r>
              <a:rPr lang="sq-AL" sz="2400" b="1" dirty="0" smtClean="0">
                <a:solidFill>
                  <a:schemeClr val="tx1"/>
                </a:solidFill>
              </a:rPr>
              <a:t>diskriminim dhe promovim i kompetencave të </a:t>
            </a:r>
            <a:r>
              <a:rPr lang="sq-AL" sz="2400" b="1" dirty="0" smtClean="0">
                <a:solidFill>
                  <a:schemeClr val="tx1"/>
                </a:solidFill>
              </a:rPr>
              <a:t>qytetarisë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endParaRPr lang="sq-AL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 startAt="3"/>
            </a:pPr>
            <a:r>
              <a:rPr lang="sq-AL" sz="2400" b="1" dirty="0" smtClean="0">
                <a:solidFill>
                  <a:schemeClr val="tx1"/>
                </a:solidFill>
              </a:rPr>
              <a:t>Arsim i hapur dhe inovativ si </a:t>
            </a:r>
            <a:r>
              <a:rPr lang="sq-AL" sz="2400" b="1" dirty="0" smtClean="0">
                <a:solidFill>
                  <a:schemeClr val="tx1"/>
                </a:solidFill>
              </a:rPr>
              <a:t>dhe </a:t>
            </a:r>
            <a:r>
              <a:rPr lang="sq-AL" sz="2400" b="1" dirty="0" smtClean="0">
                <a:solidFill>
                  <a:schemeClr val="tx1"/>
                </a:solidFill>
              </a:rPr>
              <a:t>aftësim duke përfshirë pranimin e plotë </a:t>
            </a:r>
            <a:r>
              <a:rPr lang="sq-AL" sz="2400" b="1" dirty="0" smtClean="0">
                <a:solidFill>
                  <a:schemeClr val="tx1"/>
                </a:solidFill>
              </a:rPr>
              <a:t>të </a:t>
            </a:r>
            <a:r>
              <a:rPr lang="sq-AL" sz="2400" b="1" dirty="0" smtClean="0">
                <a:solidFill>
                  <a:schemeClr val="tx1"/>
                </a:solidFill>
              </a:rPr>
              <a:t>teknologjisë </a:t>
            </a:r>
            <a:r>
              <a:rPr lang="sq-AL" sz="2400" b="1" dirty="0" smtClean="0">
                <a:solidFill>
                  <a:schemeClr val="tx1"/>
                </a:solidFill>
              </a:rPr>
              <a:t>digjitale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endParaRPr lang="sq-AL" sz="2400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sq-AL" sz="2400" b="1" dirty="0" err="1" smtClean="0">
                <a:solidFill>
                  <a:schemeClr val="tx1"/>
                </a:solidFill>
              </a:rPr>
              <a:t>Mb</a:t>
            </a:r>
            <a:r>
              <a:rPr lang="en-US" sz="2400" b="1" dirty="0" smtClean="0">
                <a:solidFill>
                  <a:schemeClr val="tx1"/>
                </a:solidFill>
              </a:rPr>
              <a:t>ë</a:t>
            </a:r>
            <a:r>
              <a:rPr lang="sq-AL" sz="2400" b="1" dirty="0" smtClean="0">
                <a:solidFill>
                  <a:schemeClr val="tx1"/>
                </a:solidFill>
              </a:rPr>
              <a:t>shtetje e fuqishme e </a:t>
            </a:r>
            <a:r>
              <a:rPr lang="sq-AL" sz="2400" b="1" dirty="0" smtClean="0">
                <a:solidFill>
                  <a:schemeClr val="tx1"/>
                </a:solidFill>
              </a:rPr>
              <a:t>mësimdhënësve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endParaRPr lang="sq-AL" sz="2400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sq-AL" sz="2400" b="1" dirty="0" smtClean="0">
                <a:solidFill>
                  <a:schemeClr val="tx1"/>
                </a:solidFill>
              </a:rPr>
              <a:t>Transparencë dhe </a:t>
            </a:r>
            <a:r>
              <a:rPr lang="sq-AL" sz="2400" b="1" dirty="0" smtClean="0">
                <a:solidFill>
                  <a:schemeClr val="tx1"/>
                </a:solidFill>
              </a:rPr>
              <a:t>njohje </a:t>
            </a:r>
            <a:r>
              <a:rPr lang="sq-AL" sz="2400" b="1" dirty="0" smtClean="0">
                <a:solidFill>
                  <a:schemeClr val="tx1"/>
                </a:solidFill>
              </a:rPr>
              <a:t>e shkathtësive </a:t>
            </a:r>
            <a:r>
              <a:rPr lang="sq-AL" sz="2400" b="1" dirty="0" smtClean="0">
                <a:solidFill>
                  <a:schemeClr val="tx1"/>
                </a:solidFill>
              </a:rPr>
              <a:t>dhe </a:t>
            </a:r>
            <a:r>
              <a:rPr lang="sq-AL" sz="2400" b="1" dirty="0" smtClean="0">
                <a:solidFill>
                  <a:schemeClr val="tx1"/>
                </a:solidFill>
              </a:rPr>
              <a:t>kualifikimeve me </a:t>
            </a:r>
            <a:r>
              <a:rPr lang="sq-AL" sz="2400" b="1" dirty="0" smtClean="0">
                <a:solidFill>
                  <a:schemeClr val="tx1"/>
                </a:solidFill>
              </a:rPr>
              <a:t>qëllim </a:t>
            </a:r>
            <a:r>
              <a:rPr lang="sq-AL" sz="2400" b="1" dirty="0" smtClean="0">
                <a:solidFill>
                  <a:schemeClr val="tx1"/>
                </a:solidFill>
              </a:rPr>
              <a:t>të lehtësimit dhe mobilitetit të forcës punuese</a:t>
            </a:r>
          </a:p>
          <a:p>
            <a:pPr algn="l"/>
            <a:endParaRPr lang="sq-A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137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360229" cy="522936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PRIORITETET E KOMISIONIT </a:t>
            </a:r>
            <a:r>
              <a:rPr lang="en-US" sz="2400" b="1" dirty="0" smtClean="0">
                <a:solidFill>
                  <a:srgbClr val="FF0000"/>
                </a:solidFill>
              </a:rPr>
              <a:t>EVROPIAN </a:t>
            </a:r>
            <a:r>
              <a:rPr lang="en-US" sz="2400" b="1" dirty="0" smtClean="0">
                <a:solidFill>
                  <a:srgbClr val="FF0000"/>
                </a:solidFill>
              </a:rPr>
              <a:t>PËR PESË VITE, NË VEND TË CIKLEVE TREVJEÇARE QË TË MUNDËSOHET </a:t>
            </a:r>
            <a:r>
              <a:rPr lang="en-US" sz="2400" b="1" dirty="0" smtClean="0">
                <a:solidFill>
                  <a:srgbClr val="FF0000"/>
                </a:solidFill>
              </a:rPr>
              <a:t>EFEKTI </a:t>
            </a:r>
            <a:r>
              <a:rPr lang="en-US" sz="2400" b="1" dirty="0" smtClean="0">
                <a:solidFill>
                  <a:srgbClr val="FF0000"/>
                </a:solidFill>
              </a:rPr>
              <a:t>PËR AFAT MË TË GJATË: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6. </a:t>
            </a:r>
            <a:r>
              <a:rPr lang="sq-AL" b="1" dirty="0" smtClean="0">
                <a:solidFill>
                  <a:schemeClr val="tx1"/>
                </a:solidFill>
              </a:rPr>
              <a:t>Investim i qëndrueshëm, efikasitet dhe  efektivitet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sq-AL" b="1" dirty="0" smtClean="0">
                <a:solidFill>
                  <a:schemeClr val="tx1"/>
                </a:solidFill>
              </a:rPr>
              <a:t> sistemit të arsimit dhe të aftësimit</a:t>
            </a:r>
            <a:endParaRPr lang="sq-AL" b="1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4648200"/>
            <a:ext cx="1295400" cy="9906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ROLI I AP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0" y="5067300"/>
            <a:ext cx="1556657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Rritë</a:t>
            </a:r>
            <a:endParaRPr lang="en-US" dirty="0" smtClean="0"/>
          </a:p>
          <a:p>
            <a:pPr algn="ctr"/>
            <a:r>
              <a:rPr lang="en-US" dirty="0" err="1" smtClean="0"/>
              <a:t>Profesion-alizmin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876800" y="4019550"/>
            <a:ext cx="1905000" cy="12573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Autonominë</a:t>
            </a:r>
            <a:r>
              <a:rPr lang="en-US" dirty="0" smtClean="0"/>
              <a:t> </a:t>
            </a:r>
            <a:r>
              <a:rPr lang="en-US" dirty="0" err="1" smtClean="0"/>
              <a:t>Sh</a:t>
            </a:r>
            <a:r>
              <a:rPr lang="en-US" dirty="0" smtClean="0"/>
              <a:t> -N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752600" y="3733800"/>
            <a:ext cx="21336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Kompetencat</a:t>
            </a:r>
            <a:r>
              <a:rPr lang="en-US" dirty="0" smtClean="0"/>
              <a:t> e </a:t>
            </a:r>
            <a:r>
              <a:rPr lang="en-US" dirty="0" err="1" smtClean="0"/>
              <a:t>shekullit</a:t>
            </a:r>
            <a:endParaRPr lang="en-US" dirty="0" smtClean="0"/>
          </a:p>
          <a:p>
            <a:pPr algn="ctr"/>
            <a:r>
              <a:rPr lang="en-US" dirty="0" smtClean="0"/>
              <a:t>XXI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00600" y="5410200"/>
            <a:ext cx="1828800" cy="990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Perspektiva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400800" y="4953000"/>
            <a:ext cx="121920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Visioni</a:t>
            </a:r>
            <a:endParaRPr lang="en-US" dirty="0" smtClean="0"/>
          </a:p>
          <a:p>
            <a:pPr algn="ctr"/>
            <a:r>
              <a:rPr lang="en-US" dirty="0" smtClean="0"/>
              <a:t>BE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4191001"/>
            <a:ext cx="1861457" cy="1447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Performa-</a:t>
            </a:r>
            <a:r>
              <a:rPr lang="en-US" dirty="0" err="1" smtClean="0"/>
              <a:t>nca</a:t>
            </a:r>
            <a:r>
              <a:rPr lang="en-US" dirty="0" smtClean="0"/>
              <a:t> e </a:t>
            </a:r>
            <a:r>
              <a:rPr lang="en-US" dirty="0" err="1" smtClean="0"/>
              <a:t>shkollës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7"/>
            <a:endCxn id="6" idx="2"/>
          </p:cNvCxnSpPr>
          <p:nvPr/>
        </p:nvCxnSpPr>
        <p:spPr>
          <a:xfrm rot="5400000" flipH="1" flipV="1">
            <a:off x="4595111" y="4511582"/>
            <a:ext cx="145070" cy="4183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1"/>
          </p:cNvCxnSpPr>
          <p:nvPr/>
        </p:nvCxnSpPr>
        <p:spPr>
          <a:xfrm rot="16200000" flipV="1">
            <a:off x="3298919" y="4549681"/>
            <a:ext cx="221270" cy="2659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861458" y="4895850"/>
            <a:ext cx="1567542" cy="1476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5" idx="6"/>
          </p:cNvCxnSpPr>
          <p:nvPr/>
        </p:nvCxnSpPr>
        <p:spPr>
          <a:xfrm rot="5400000">
            <a:off x="3239047" y="5335340"/>
            <a:ext cx="145070" cy="461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5"/>
            <a:endCxn id="8" idx="2"/>
          </p:cNvCxnSpPr>
          <p:nvPr/>
        </p:nvCxnSpPr>
        <p:spPr>
          <a:xfrm rot="16200000" flipH="1">
            <a:off x="4423661" y="5528561"/>
            <a:ext cx="411770" cy="3421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48200" y="5181600"/>
            <a:ext cx="1676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725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0010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PJESA E DYTË</a:t>
            </a:r>
            <a:r>
              <a:rPr lang="en-US" sz="3200" b="1" dirty="0" smtClean="0">
                <a:solidFill>
                  <a:schemeClr val="tx2"/>
                </a:solidFill>
              </a:rPr>
              <a:t>: AVANCIMI </a:t>
            </a:r>
            <a:r>
              <a:rPr lang="en-US" sz="3200" b="1" dirty="0" smtClean="0">
                <a:solidFill>
                  <a:schemeClr val="tx2"/>
                </a:solidFill>
              </a:rPr>
              <a:t>&amp; INOVIMI I AKTIVEVE PROFESIONALE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371" y="1500115"/>
            <a:ext cx="8360229" cy="522936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KONTEKSTI I RI I AP</a:t>
            </a:r>
            <a:endParaRPr lang="sq-AL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29000" y="2754086"/>
            <a:ext cx="1828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KONTEKSTI  AP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1981200" y="1905000"/>
            <a:ext cx="1752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Infrastruk-tura</a:t>
            </a:r>
            <a:r>
              <a:rPr lang="en-US" b="1" dirty="0" smtClean="0"/>
              <a:t> </a:t>
            </a:r>
            <a:endParaRPr lang="en-US" b="1" dirty="0" smtClean="0"/>
          </a:p>
          <a:p>
            <a:pPr algn="ctr"/>
            <a:r>
              <a:rPr lang="en-US" b="1" dirty="0" err="1" smtClean="0"/>
              <a:t>Ligjore</a:t>
            </a:r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685800" y="2514600"/>
            <a:ext cx="1447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Infras</a:t>
            </a:r>
            <a:r>
              <a:rPr lang="en-US" b="1" dirty="0" smtClean="0"/>
              <a:t>.</a:t>
            </a:r>
            <a:endParaRPr lang="en-US" b="1" dirty="0" smtClean="0"/>
          </a:p>
          <a:p>
            <a:pPr algn="ctr"/>
            <a:r>
              <a:rPr lang="en-US" b="1" dirty="0" err="1" smtClean="0"/>
              <a:t>Fizike</a:t>
            </a:r>
            <a:endParaRPr lang="en-US" b="1" dirty="0" smtClean="0"/>
          </a:p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791200" y="2057400"/>
            <a:ext cx="1143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Infras.Online</a:t>
            </a:r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6629400" y="3200400"/>
            <a:ext cx="190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Organet</a:t>
            </a:r>
            <a:r>
              <a:rPr lang="en-US" b="1" dirty="0" smtClean="0"/>
              <a:t> </a:t>
            </a:r>
            <a:r>
              <a:rPr lang="en-US" b="1" dirty="0" err="1" smtClean="0"/>
              <a:t>shkollore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prindërve</a:t>
            </a:r>
            <a:endParaRPr lang="en-US" b="1" dirty="0"/>
          </a:p>
        </p:txBody>
      </p:sp>
      <p:sp>
        <p:nvSpPr>
          <p:cNvPr id="20" name="Oval 19"/>
          <p:cNvSpPr/>
          <p:nvPr/>
        </p:nvSpPr>
        <p:spPr>
          <a:xfrm>
            <a:off x="7467600" y="2100943"/>
            <a:ext cx="1219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Vizioni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5638800" y="4572000"/>
            <a:ext cx="1181100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Pamja</a:t>
            </a:r>
            <a:endParaRPr lang="en-US" b="1" dirty="0"/>
          </a:p>
        </p:txBody>
      </p:sp>
      <p:sp>
        <p:nvSpPr>
          <p:cNvPr id="24" name="Oval 23"/>
          <p:cNvSpPr/>
          <p:nvPr/>
        </p:nvSpPr>
        <p:spPr>
          <a:xfrm>
            <a:off x="7249886" y="4191000"/>
            <a:ext cx="1894114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Koordinat-ori</a:t>
            </a:r>
            <a:r>
              <a:rPr lang="en-US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cil</a:t>
            </a:r>
            <a:r>
              <a:rPr lang="en-US" b="1" dirty="0" err="1"/>
              <a:t>ë</a:t>
            </a:r>
            <a:r>
              <a:rPr lang="en-US" b="1" dirty="0" err="1" smtClean="0"/>
              <a:t>si</a:t>
            </a:r>
            <a:endParaRPr lang="en-US" b="1" dirty="0"/>
          </a:p>
        </p:txBody>
      </p:sp>
      <p:sp>
        <p:nvSpPr>
          <p:cNvPr id="25" name="Oval 24"/>
          <p:cNvSpPr/>
          <p:nvPr/>
        </p:nvSpPr>
        <p:spPr>
          <a:xfrm>
            <a:off x="1219200" y="3657600"/>
            <a:ext cx="1600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Kurrikula</a:t>
            </a:r>
            <a:r>
              <a:rPr lang="en-US" b="1" dirty="0" smtClean="0"/>
              <a:t>,</a:t>
            </a:r>
            <a:endParaRPr lang="en-US" b="1" dirty="0" smtClean="0"/>
          </a:p>
          <a:p>
            <a:pPr algn="ctr"/>
            <a:r>
              <a:rPr lang="en-US" b="1" dirty="0" err="1" smtClean="0"/>
              <a:t>Tekstet</a:t>
            </a:r>
            <a:endParaRPr lang="en-US" b="1" dirty="0" smtClean="0"/>
          </a:p>
          <a:p>
            <a:pPr algn="ctr"/>
            <a:r>
              <a:rPr lang="en-US" b="1" dirty="0" err="1" smtClean="0"/>
              <a:t>Mjetet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2362200" y="5334000"/>
            <a:ext cx="2057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Mësimdhësit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metologjitë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7" name="Oval 26"/>
          <p:cNvSpPr/>
          <p:nvPr/>
        </p:nvSpPr>
        <p:spPr>
          <a:xfrm>
            <a:off x="4343400" y="5181600"/>
            <a:ext cx="1447800" cy="97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Nxënësit</a:t>
            </a:r>
            <a:endParaRPr lang="en-US" b="1" dirty="0"/>
          </a:p>
        </p:txBody>
      </p:sp>
      <p:sp>
        <p:nvSpPr>
          <p:cNvPr id="28" name="Oval 27"/>
          <p:cNvSpPr/>
          <p:nvPr/>
        </p:nvSpPr>
        <p:spPr>
          <a:xfrm>
            <a:off x="762000" y="5334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Plani</a:t>
            </a:r>
            <a:r>
              <a:rPr lang="en-US" b="1" dirty="0" smtClean="0"/>
              <a:t> </a:t>
            </a:r>
            <a:r>
              <a:rPr lang="en-US" b="1" dirty="0" err="1" smtClean="0"/>
              <a:t>zhvillimor</a:t>
            </a:r>
            <a:r>
              <a:rPr lang="en-US" b="1" dirty="0" smtClean="0"/>
              <a:t> I </a:t>
            </a:r>
            <a:r>
              <a:rPr lang="en-US" b="1" dirty="0" err="1" smtClean="0"/>
              <a:t>shkollës</a:t>
            </a:r>
            <a:endParaRPr lang="en-US" b="1" dirty="0"/>
          </a:p>
        </p:txBody>
      </p:sp>
      <p:cxnSp>
        <p:nvCxnSpPr>
          <p:cNvPr id="30" name="Straight Arrow Connector 29"/>
          <p:cNvCxnSpPr>
            <a:stCxn id="11" idx="1"/>
            <a:endCxn id="13" idx="5"/>
          </p:cNvCxnSpPr>
          <p:nvPr/>
        </p:nvCxnSpPr>
        <p:spPr>
          <a:xfrm rot="16200000" flipV="1">
            <a:off x="3484769" y="2742898"/>
            <a:ext cx="204422" cy="2196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  <a:endCxn id="15" idx="6"/>
          </p:cNvCxnSpPr>
          <p:nvPr/>
        </p:nvCxnSpPr>
        <p:spPr>
          <a:xfrm rot="10800000">
            <a:off x="2133600" y="3048000"/>
            <a:ext cx="1295400" cy="3918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7"/>
            <a:endCxn id="11" idx="3"/>
          </p:cNvCxnSpPr>
          <p:nvPr/>
        </p:nvCxnSpPr>
        <p:spPr>
          <a:xfrm rot="16200000" flipH="1">
            <a:off x="3113341" y="3341339"/>
            <a:ext cx="55195" cy="11117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7"/>
          </p:cNvCxnSpPr>
          <p:nvPr/>
        </p:nvCxnSpPr>
        <p:spPr>
          <a:xfrm rot="5400000" flipH="1" flipV="1">
            <a:off x="2040709" y="3927220"/>
            <a:ext cx="1627838" cy="14535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4"/>
          </p:cNvCxnSpPr>
          <p:nvPr/>
        </p:nvCxnSpPr>
        <p:spPr>
          <a:xfrm flipH="1">
            <a:off x="3886200" y="4125686"/>
            <a:ext cx="457200" cy="9905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7" idx="0"/>
          </p:cNvCxnSpPr>
          <p:nvPr/>
        </p:nvCxnSpPr>
        <p:spPr>
          <a:xfrm rot="16200000" flipH="1">
            <a:off x="4367770" y="4482070"/>
            <a:ext cx="1056160" cy="342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5"/>
            <a:endCxn id="22" idx="1"/>
          </p:cNvCxnSpPr>
          <p:nvPr/>
        </p:nvCxnSpPr>
        <p:spPr>
          <a:xfrm>
            <a:off x="4989978" y="3924820"/>
            <a:ext cx="821790" cy="8002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257800" y="3657600"/>
            <a:ext cx="2057400" cy="9633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1" idx="6"/>
            <a:endCxn id="18" idx="2"/>
          </p:cNvCxnSpPr>
          <p:nvPr/>
        </p:nvCxnSpPr>
        <p:spPr>
          <a:xfrm>
            <a:off x="5257800" y="3439886"/>
            <a:ext cx="1371600" cy="2177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20" idx="3"/>
          </p:cNvCxnSpPr>
          <p:nvPr/>
        </p:nvCxnSpPr>
        <p:spPr>
          <a:xfrm flipV="1">
            <a:off x="5257800" y="2946473"/>
            <a:ext cx="2388348" cy="2974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7"/>
            <a:endCxn id="17" idx="2"/>
          </p:cNvCxnSpPr>
          <p:nvPr/>
        </p:nvCxnSpPr>
        <p:spPr>
          <a:xfrm flipV="1">
            <a:off x="4989978" y="2552700"/>
            <a:ext cx="801222" cy="4022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550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 S- 47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153400" cy="487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PIRAMIDA </a:t>
            </a:r>
            <a:r>
              <a:rPr lang="en-US" b="1" dirty="0" smtClean="0">
                <a:solidFill>
                  <a:schemeClr val="tx1"/>
                </a:solidFill>
              </a:rPr>
              <a:t>E </a:t>
            </a:r>
            <a:r>
              <a:rPr lang="en-US" b="1" dirty="0" smtClean="0">
                <a:solidFill>
                  <a:schemeClr val="tx1"/>
                </a:solidFill>
              </a:rPr>
              <a:t>FAKTORËVE SIPAS RËNDËSISË &amp; POZITËS SË NDIKIMIT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762000" y="2362200"/>
            <a:ext cx="7924800" cy="396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867400"/>
            <a:ext cx="5791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KËSHILLI  I PARALELES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344180"/>
            <a:ext cx="5257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AKTIVET</a:t>
            </a:r>
            <a:r>
              <a:rPr lang="en-US" dirty="0" smtClean="0"/>
              <a:t>  </a:t>
            </a:r>
            <a:r>
              <a:rPr lang="en-US" sz="2800" dirty="0" smtClean="0"/>
              <a:t>PROFESIONALE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800600"/>
            <a:ext cx="4572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ZYRA PËR CILËSI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4419600"/>
            <a:ext cx="3962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SHËRBIMET PROFE. </a:t>
            </a:r>
            <a:r>
              <a:rPr lang="en-US" sz="2000" b="1" dirty="0" smtClean="0"/>
              <a:t>- TEKNIKE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019490"/>
            <a:ext cx="2895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KËSHILLI </a:t>
            </a:r>
            <a:r>
              <a:rPr lang="en-US" sz="2000" dirty="0" smtClean="0"/>
              <a:t>I ARSIMTARËVE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3581400"/>
            <a:ext cx="19812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KËSH.PRIND.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2971800"/>
            <a:ext cx="1600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KËSHILLI DREJTUES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2590800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DREJTORI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2362200"/>
            <a:ext cx="1981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MJEDISI </a:t>
            </a:r>
            <a:r>
              <a:rPr lang="en-US" dirty="0" smtClean="0"/>
              <a:t>I </a:t>
            </a:r>
            <a:r>
              <a:rPr lang="en-US" dirty="0" smtClean="0"/>
              <a:t>GJERË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3810000" y="2546866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515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 S- 47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153400" cy="487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AKTIVET PROFESIONALE FUQIZOJNË MENAXHMENTIN E MESËM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762000" y="2362200"/>
            <a:ext cx="7924800" cy="39624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867400"/>
            <a:ext cx="5791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KËSHILLI  I PARALELES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344180"/>
            <a:ext cx="5257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ZYRA PËR CILËSI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70018" y="4809292"/>
            <a:ext cx="428798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SHËRBIMET PROF</a:t>
            </a:r>
            <a:r>
              <a:rPr lang="en-US" sz="2800" b="1" dirty="0" smtClean="0"/>
              <a:t>ESIONALE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4419600"/>
            <a:ext cx="3962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SHËRBIMET PROF</a:t>
            </a:r>
            <a:r>
              <a:rPr lang="en-US" sz="2000" b="1" dirty="0" smtClean="0"/>
              <a:t>. - TEKNIKE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019490"/>
            <a:ext cx="2895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AKTIVET PROFESIONALE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3557825"/>
            <a:ext cx="1981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K.PRINDËRVE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3200400"/>
            <a:ext cx="1676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K. DREJTUES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2710934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DREJTORI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638800" y="2362200"/>
            <a:ext cx="2286000" cy="1021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FUQIZIMI I </a:t>
            </a:r>
            <a:r>
              <a:rPr lang="en-US" dirty="0" smtClean="0"/>
              <a:t>MENAXHMENTIT </a:t>
            </a:r>
            <a:r>
              <a:rPr lang="en-US" dirty="0" smtClean="0"/>
              <a:t>TË MESËM</a:t>
            </a:r>
            <a:endParaRPr lang="en-US" dirty="0"/>
          </a:p>
        </p:txBody>
      </p:sp>
      <p:cxnSp>
        <p:nvCxnSpPr>
          <p:cNvPr id="18" name="Straight Connector 17"/>
          <p:cNvCxnSpPr>
            <a:stCxn id="15" idx="2"/>
          </p:cNvCxnSpPr>
          <p:nvPr/>
        </p:nvCxnSpPr>
        <p:spPr>
          <a:xfrm flipH="1">
            <a:off x="6743700" y="3384045"/>
            <a:ext cx="38100" cy="6354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3"/>
          </p:cNvCxnSpPr>
          <p:nvPr/>
        </p:nvCxnSpPr>
        <p:spPr>
          <a:xfrm flipH="1">
            <a:off x="6172200" y="4019490"/>
            <a:ext cx="571500" cy="200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8735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 S- 47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153400" cy="487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00200" y="1371600"/>
            <a:ext cx="5638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SHKATHTËSITË QË DUHET T’I POSEDOJË </a:t>
            </a:r>
            <a:r>
              <a:rPr lang="en-US" dirty="0" smtClean="0"/>
              <a:t>MENAXHERI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01486" y="2307771"/>
            <a:ext cx="32004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TEKNIKE: </a:t>
            </a:r>
            <a:r>
              <a:rPr lang="en-US" dirty="0" smtClean="0"/>
              <a:t>LIGJSHMËRIVE NË </a:t>
            </a:r>
            <a:r>
              <a:rPr lang="en-US" dirty="0" smtClean="0"/>
              <a:t>ARSIM, </a:t>
            </a:r>
            <a:r>
              <a:rPr lang="en-US" dirty="0" smtClean="0"/>
              <a:t>METODOLOGJITË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990600" y="3124200"/>
            <a:ext cx="3200400" cy="1034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914400" y="4267200"/>
            <a:ext cx="3200400" cy="16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KONCEPTUALE</a:t>
            </a:r>
            <a:r>
              <a:rPr lang="en-US" dirty="0" smtClean="0"/>
              <a:t>: </a:t>
            </a:r>
            <a:r>
              <a:rPr lang="en-US" dirty="0" err="1" smtClean="0"/>
              <a:t>parashikimit</a:t>
            </a:r>
            <a:r>
              <a:rPr lang="en-US" dirty="0" smtClean="0"/>
              <a:t>, </a:t>
            </a:r>
            <a:r>
              <a:rPr lang="en-US" dirty="0" err="1" smtClean="0"/>
              <a:t>anlizës,planifikimit</a:t>
            </a:r>
            <a:r>
              <a:rPr lang="en-US" dirty="0" smtClean="0"/>
              <a:t>, </a:t>
            </a:r>
            <a:r>
              <a:rPr lang="en-US" dirty="0" err="1" smtClean="0"/>
              <a:t>argumentimit</a:t>
            </a:r>
            <a:r>
              <a:rPr lang="en-US" dirty="0" smtClean="0"/>
              <a:t>, </a:t>
            </a:r>
            <a:r>
              <a:rPr lang="en-US" dirty="0" err="1" smtClean="0"/>
              <a:t>zgjidhja</a:t>
            </a:r>
            <a:r>
              <a:rPr lang="en-US" dirty="0" smtClean="0"/>
              <a:t> e </a:t>
            </a:r>
            <a:r>
              <a:rPr lang="en-US" dirty="0" err="1" smtClean="0"/>
              <a:t>problemeve</a:t>
            </a:r>
            <a:r>
              <a:rPr lang="en-US" dirty="0" smtClean="0"/>
              <a:t> &amp; </a:t>
            </a:r>
            <a:r>
              <a:rPr lang="en-US" dirty="0" err="1" smtClean="0"/>
              <a:t>konlikteve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konstruktive</a:t>
            </a:r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648200" y="2362200"/>
            <a:ext cx="30480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NIVELI I LARTË- TOP MENAXHERI- DREJTORI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648200" y="3276600"/>
            <a:ext cx="3048000" cy="762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NIVELI I MESËM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648200" y="4572000"/>
            <a:ext cx="2971800" cy="6966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ULËT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103914" y="2906486"/>
            <a:ext cx="533400" cy="16219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3"/>
            <a:endCxn id="22" idx="1"/>
          </p:cNvCxnSpPr>
          <p:nvPr/>
        </p:nvCxnSpPr>
        <p:spPr>
          <a:xfrm>
            <a:off x="4191000" y="3641272"/>
            <a:ext cx="457200" cy="16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1" idx="1"/>
          </p:cNvCxnSpPr>
          <p:nvPr/>
        </p:nvCxnSpPr>
        <p:spPr>
          <a:xfrm flipV="1">
            <a:off x="4191000" y="2705100"/>
            <a:ext cx="457200" cy="7456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201886" y="36494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201886" y="2906486"/>
            <a:ext cx="598714" cy="1657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14800" y="2705100"/>
            <a:ext cx="544286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9" idx="3"/>
            <a:endCxn id="22" idx="1"/>
          </p:cNvCxnSpPr>
          <p:nvPr/>
        </p:nvCxnSpPr>
        <p:spPr>
          <a:xfrm flipV="1">
            <a:off x="4114800" y="3657600"/>
            <a:ext cx="533400" cy="1409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 S- 47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153400" cy="5105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12 KARAKTERISTIKAT E SHKOLLAVE CILËSORE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33400" y="5715000"/>
            <a:ext cx="76200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QEVERISJA &amp; </a:t>
            </a:r>
            <a:r>
              <a:rPr lang="en-US" dirty="0" smtClean="0"/>
              <a:t>UDHËHEQJA </a:t>
            </a:r>
            <a:r>
              <a:rPr lang="en-US" dirty="0" smtClean="0"/>
              <a:t>E FORTË &amp; PROFESIONALE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09600" y="5410200"/>
            <a:ext cx="75438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</a:t>
            </a:r>
            <a:r>
              <a:rPr lang="en-US" dirty="0" smtClean="0"/>
              <a:t>VIZIONI </a:t>
            </a:r>
            <a:r>
              <a:rPr lang="en-US" dirty="0" smtClean="0"/>
              <a:t>DHE QËLLIMET E PËRBASHKËTA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685800" y="5105400"/>
            <a:ext cx="74676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</a:t>
            </a:r>
            <a:r>
              <a:rPr lang="en-US" dirty="0" smtClean="0"/>
              <a:t>KURRIKULA </a:t>
            </a:r>
            <a:r>
              <a:rPr lang="en-US" dirty="0" smtClean="0"/>
              <a:t>TË AVANCUARA ME STANDARDE TË PËRCAKTUARA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838200" y="4724400"/>
            <a:ext cx="7315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4.MËSIMDHËNIE &amp; TË NXËNË TË PËRQENDRUAR</a:t>
            </a:r>
          </a:p>
          <a:p>
            <a:pPr algn="ctr"/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990600" y="4343400"/>
            <a:ext cx="71628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MJEDIS STIMULUES, TË HUMANIZUAR ESTETETIKISHT TË BUKUR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1143000" y="4038600"/>
            <a:ext cx="70104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 PRITSHMËRI TË LARTA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295400" y="3733800"/>
            <a:ext cx="68580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 NDJEKJA DHE </a:t>
            </a:r>
            <a:r>
              <a:rPr lang="en-US" dirty="0" smtClean="0"/>
              <a:t>VLERËSIMI </a:t>
            </a:r>
            <a:r>
              <a:rPr lang="en-US" dirty="0" smtClean="0"/>
              <a:t>I PËRPARIMIT </a:t>
            </a:r>
            <a:r>
              <a:rPr lang="en-US" dirty="0" smtClean="0"/>
              <a:t>TË SHKOLLËS </a:t>
            </a:r>
            <a:r>
              <a:rPr lang="en-US" dirty="0" smtClean="0"/>
              <a:t>&amp; NX.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447800" y="3352800"/>
            <a:ext cx="6705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8. TË DREJTAT DHE PËRGJEGJËSITË E NXËNËSVE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600200" y="3048000"/>
            <a:ext cx="6553200" cy="304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9. MËSIMDHËNIA ME OBJEKTIVA - KOMPETENCA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752600" y="2667000"/>
            <a:ext cx="6400800" cy="381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10. SHK.ORGANIZATË E TË NXËNIT, PRODH.DIJEVE TË REJA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1905000" y="2286000"/>
            <a:ext cx="62484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11. PARTNERITET ME </a:t>
            </a:r>
            <a:r>
              <a:rPr lang="en-US" dirty="0" smtClean="0"/>
              <a:t>MJEDISIN </a:t>
            </a:r>
            <a:r>
              <a:rPr lang="en-US" dirty="0" smtClean="0"/>
              <a:t>DHE </a:t>
            </a:r>
            <a:r>
              <a:rPr lang="en-US" dirty="0" smtClean="0"/>
              <a:t>PRINDËRIT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2133600" y="1905000"/>
            <a:ext cx="60198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12. STIMULIME TË PËRHERSHME POZITIVE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152400" y="1524000"/>
            <a:ext cx="1600200" cy="1371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KOSOVA SHTET LIGJOR </a:t>
            </a:r>
            <a:r>
              <a:rPr lang="en-US" dirty="0" smtClean="0"/>
              <a:t>DEMOKRATIK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2286000" y="1524000"/>
            <a:ext cx="5867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QYTETAR TË AFTË PËR TË PËRBALLLUAR SFIDAT 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9" idx="1"/>
          </p:cNvCxnSpPr>
          <p:nvPr/>
        </p:nvCxnSpPr>
        <p:spPr>
          <a:xfrm flipH="1">
            <a:off x="1676400" y="1676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676400"/>
          </a:xfrm>
        </p:spPr>
        <p:txBody>
          <a:bodyPr>
            <a:normAutofit/>
          </a:bodyPr>
          <a:lstStyle/>
          <a:p>
            <a:r>
              <a:rPr lang="en-US" b="1" dirty="0" smtClean="0"/>
              <a:t>RRJETI GLOBAL </a:t>
            </a:r>
            <a:r>
              <a:rPr lang="en-US" b="1" dirty="0" smtClean="0"/>
              <a:t>– KOMUNITETI </a:t>
            </a:r>
            <a:r>
              <a:rPr lang="en-US" b="1" dirty="0" smtClean="0"/>
              <a:t>I/E TË NXËNIT TË PËRBASHKËT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AP QELIZA </a:t>
            </a:r>
            <a:r>
              <a:rPr lang="en-US" b="1" dirty="0" smtClean="0">
                <a:solidFill>
                  <a:schemeClr val="tx1"/>
                </a:solidFill>
              </a:rPr>
              <a:t>THEMELORE </a:t>
            </a:r>
            <a:r>
              <a:rPr lang="en-US" b="1" dirty="0" smtClean="0">
                <a:solidFill>
                  <a:schemeClr val="tx1"/>
                </a:solidFill>
              </a:rPr>
              <a:t>E RRJETIT GLOBAL TË NXËNIT </a:t>
            </a:r>
          </a:p>
        </p:txBody>
      </p:sp>
      <p:sp>
        <p:nvSpPr>
          <p:cNvPr id="4" name="12-Point Star 3"/>
          <p:cNvSpPr/>
          <p:nvPr/>
        </p:nvSpPr>
        <p:spPr>
          <a:xfrm>
            <a:off x="3124200" y="2971800"/>
            <a:ext cx="2819400" cy="190500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AP</a:t>
            </a:r>
          </a:p>
          <a:p>
            <a:pPr algn="ctr"/>
            <a:r>
              <a:rPr lang="en-US" sz="2200" dirty="0" smtClean="0"/>
              <a:t>SHKOLLORE</a:t>
            </a:r>
            <a:endParaRPr lang="en-US" sz="2200" dirty="0"/>
          </a:p>
        </p:txBody>
      </p:sp>
      <p:sp>
        <p:nvSpPr>
          <p:cNvPr id="5" name="12-Point Star 4"/>
          <p:cNvSpPr/>
          <p:nvPr/>
        </p:nvSpPr>
        <p:spPr>
          <a:xfrm>
            <a:off x="533400" y="2971800"/>
            <a:ext cx="2793466" cy="1844041"/>
          </a:xfrm>
          <a:prstGeom prst="star1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KOMITETI NDËRSHKO-LLOR</a:t>
            </a:r>
            <a:endParaRPr lang="en-US" sz="2200" dirty="0"/>
          </a:p>
        </p:txBody>
      </p:sp>
      <p:sp>
        <p:nvSpPr>
          <p:cNvPr id="6" name="12-Point Star 5"/>
          <p:cNvSpPr/>
          <p:nvPr/>
        </p:nvSpPr>
        <p:spPr>
          <a:xfrm rot="604363">
            <a:off x="1036486" y="4765811"/>
            <a:ext cx="2869235" cy="1730524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AP  </a:t>
            </a:r>
            <a:r>
              <a:rPr lang="en-US" sz="2200" dirty="0" smtClean="0"/>
              <a:t>KOMUNALE</a:t>
            </a:r>
            <a:endParaRPr lang="en-US" sz="2200" dirty="0"/>
          </a:p>
        </p:txBody>
      </p:sp>
      <p:sp>
        <p:nvSpPr>
          <p:cNvPr id="7" name="12-Point Star 6"/>
          <p:cNvSpPr/>
          <p:nvPr/>
        </p:nvSpPr>
        <p:spPr>
          <a:xfrm rot="839781">
            <a:off x="3690668" y="4918582"/>
            <a:ext cx="2630214" cy="185654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AP </a:t>
            </a:r>
            <a:r>
              <a:rPr lang="en-US" sz="2100" dirty="0" smtClean="0"/>
              <a:t>NDËRKOM-UNALE</a:t>
            </a:r>
            <a:endParaRPr lang="en-US" sz="2100" dirty="0"/>
          </a:p>
        </p:txBody>
      </p:sp>
      <p:sp>
        <p:nvSpPr>
          <p:cNvPr id="15" name="12-Point Star 14"/>
          <p:cNvSpPr/>
          <p:nvPr/>
        </p:nvSpPr>
        <p:spPr>
          <a:xfrm>
            <a:off x="6096000" y="4724400"/>
            <a:ext cx="2667000" cy="1667835"/>
          </a:xfrm>
          <a:prstGeom prst="star12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AP</a:t>
            </a:r>
          </a:p>
          <a:p>
            <a:pPr algn="ctr"/>
            <a:r>
              <a:rPr lang="en-US" sz="2200" dirty="0" smtClean="0"/>
              <a:t>KOS</a:t>
            </a:r>
            <a:r>
              <a:rPr lang="en-US" sz="2200" dirty="0" smtClean="0"/>
              <a:t>OVARE</a:t>
            </a:r>
            <a:endParaRPr lang="en-US" sz="2200" dirty="0"/>
          </a:p>
        </p:txBody>
      </p:sp>
      <p:sp>
        <p:nvSpPr>
          <p:cNvPr id="16" name="12-Point Star 15"/>
          <p:cNvSpPr/>
          <p:nvPr/>
        </p:nvSpPr>
        <p:spPr>
          <a:xfrm rot="687922">
            <a:off x="5748823" y="2687552"/>
            <a:ext cx="3496893" cy="2224741"/>
          </a:xfrm>
          <a:prstGeom prst="star1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10" dirty="0" smtClean="0"/>
              <a:t>KONSORCIUMI </a:t>
            </a:r>
            <a:r>
              <a:rPr lang="en-US" sz="2210" dirty="0" smtClean="0"/>
              <a:t> </a:t>
            </a:r>
            <a:r>
              <a:rPr lang="en-US" sz="2210" dirty="0" smtClean="0"/>
              <a:t>I </a:t>
            </a:r>
            <a:r>
              <a:rPr lang="en-US" sz="2210" dirty="0" smtClean="0"/>
              <a:t>TË NXËN</a:t>
            </a:r>
            <a:r>
              <a:rPr lang="en-US" sz="2210" dirty="0" smtClean="0"/>
              <a:t>IT</a:t>
            </a:r>
            <a:endParaRPr lang="en-US" sz="2210" dirty="0"/>
          </a:p>
        </p:txBody>
      </p:sp>
    </p:spTree>
    <p:extLst>
      <p:ext uri="{BB962C8B-B14F-4D97-AF65-F5344CB8AC3E}">
        <p14:creationId xmlns:p14="http://schemas.microsoft.com/office/powerpoint/2010/main" xmlns="" val="31130410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</a:t>
            </a:r>
            <a:r>
              <a:rPr lang="en-US" sz="3200" b="1" dirty="0" smtClean="0"/>
              <a:t>FUQIZIMIN </a:t>
            </a:r>
            <a:r>
              <a:rPr lang="en-US" sz="3200" b="1" dirty="0" smtClean="0"/>
              <a:t>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486400"/>
          </a:xfrm>
        </p:spPr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09600" y="1219200"/>
            <a:ext cx="7315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PUNËT DHE DETYRAT  E AP</a:t>
            </a:r>
            <a:endParaRPr lang="en-US" sz="2800" dirty="0"/>
          </a:p>
        </p:txBody>
      </p:sp>
      <p:sp>
        <p:nvSpPr>
          <p:cNvPr id="22" name="Rounded Rectangle 21"/>
          <p:cNvSpPr/>
          <p:nvPr/>
        </p:nvSpPr>
        <p:spPr>
          <a:xfrm>
            <a:off x="1143000" y="1905000"/>
            <a:ext cx="67056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PLANIFIKIMI BASHKËKOHËS I BAZUAR </a:t>
            </a:r>
            <a:r>
              <a:rPr lang="en-US" dirty="0" smtClean="0"/>
              <a:t>NË </a:t>
            </a:r>
            <a:r>
              <a:rPr lang="en-US" dirty="0" smtClean="0"/>
              <a:t>DIJE DHE </a:t>
            </a:r>
            <a:r>
              <a:rPr lang="en-US" dirty="0" smtClean="0"/>
              <a:t>AFTËSI </a:t>
            </a:r>
            <a:r>
              <a:rPr lang="en-US" dirty="0" smtClean="0"/>
              <a:t>TË REJA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143000" y="2438400"/>
            <a:ext cx="6629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MËSIMDHËNIA </a:t>
            </a:r>
            <a:r>
              <a:rPr lang="en-US" dirty="0" smtClean="0"/>
              <a:t>E SHEKULLIT XXI ZHVILLON </a:t>
            </a:r>
            <a:r>
              <a:rPr lang="en-US" dirty="0" smtClean="0"/>
              <a:t>SHKATHTËSITË E SHEK.XXI</a:t>
            </a:r>
            <a:r>
              <a:rPr lang="en-US" dirty="0" smtClean="0"/>
              <a:t>; 12 SHPREHITË E TË </a:t>
            </a:r>
            <a:r>
              <a:rPr lang="en-US" dirty="0" smtClean="0"/>
              <a:t>M</a:t>
            </a:r>
            <a:r>
              <a:rPr lang="en-US" dirty="0" smtClean="0"/>
              <a:t>ENDUARIT </a:t>
            </a:r>
            <a:r>
              <a:rPr lang="en-US" dirty="0" smtClean="0"/>
              <a:t>&amp; 6 KOMPETENCA TË KKK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143000" y="3429000"/>
            <a:ext cx="65532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INOVIMI  </a:t>
            </a:r>
            <a:r>
              <a:rPr lang="en-US" dirty="0" smtClean="0"/>
              <a:t>DHE MODERNIZIMI I PËRHERSHËM I </a:t>
            </a:r>
            <a:r>
              <a:rPr lang="en-US" dirty="0" smtClean="0"/>
              <a:t>PUNËS </a:t>
            </a:r>
            <a:r>
              <a:rPr lang="en-US" dirty="0" smtClean="0"/>
              <a:t>EDUKATIVE - ARSIMORE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219200" y="4114800"/>
            <a:ext cx="64770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HULUMTIME AKSIONARE </a:t>
            </a:r>
            <a:r>
              <a:rPr lang="en-US" dirty="0" smtClean="0"/>
              <a:t>– PRODHIMIN E </a:t>
            </a:r>
            <a:r>
              <a:rPr lang="en-US" dirty="0" smtClean="0"/>
              <a:t>DIJEVE TË REJA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1219200" y="4800600"/>
            <a:ext cx="64008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BASHKËPUNIMI &amp; KRIJIMI I RRFN- </a:t>
            </a:r>
            <a:r>
              <a:rPr lang="en-US" dirty="0" smtClean="0"/>
              <a:t>KOMUNITETI I TË NXËNIT SË BASHKU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1219200" y="3048000"/>
            <a:ext cx="64770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ZHVILLIMI I PËRHERSHËM PROFESIONAL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1219200" y="5334000"/>
            <a:ext cx="6400800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INFORMACIONI </a:t>
            </a:r>
            <a:r>
              <a:rPr lang="en-US" dirty="0" smtClean="0"/>
              <a:t>KTHYES - </a:t>
            </a:r>
            <a:r>
              <a:rPr lang="en-US" dirty="0" smtClean="0"/>
              <a:t>MMV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609600" y="5867400"/>
            <a:ext cx="74676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QYTETARË TË AFTË PËR NDËRVEPRIM PRODUKTIV NË NATYRË &amp; SHOQËRI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38200" y="1752600"/>
            <a:ext cx="0" cy="411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2" idx="1"/>
          </p:cNvCxnSpPr>
          <p:nvPr/>
        </p:nvCxnSpPr>
        <p:spPr>
          <a:xfrm flipV="1">
            <a:off x="838200" y="20955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3" idx="1"/>
          </p:cNvCxnSpPr>
          <p:nvPr/>
        </p:nvCxnSpPr>
        <p:spPr>
          <a:xfrm flipV="1">
            <a:off x="838200" y="27051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25" idx="1"/>
          </p:cNvCxnSpPr>
          <p:nvPr/>
        </p:nvCxnSpPr>
        <p:spPr>
          <a:xfrm>
            <a:off x="838200" y="3733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9" idx="1"/>
          </p:cNvCxnSpPr>
          <p:nvPr/>
        </p:nvCxnSpPr>
        <p:spPr>
          <a:xfrm>
            <a:off x="838200" y="4419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1" idx="1"/>
          </p:cNvCxnSpPr>
          <p:nvPr/>
        </p:nvCxnSpPr>
        <p:spPr>
          <a:xfrm>
            <a:off x="838200" y="50292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38200" y="5486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</a:t>
            </a:r>
            <a:r>
              <a:rPr lang="en-US" sz="3200" b="1" dirty="0" smtClean="0"/>
              <a:t>FUQIZIMIN </a:t>
            </a:r>
            <a:r>
              <a:rPr lang="en-US" sz="3200" b="1" dirty="0" smtClean="0"/>
              <a:t>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PLANIFIKIMI ALFA &amp; OMEGA E SUKSESIT TË AP</a:t>
            </a:r>
          </a:p>
          <a:p>
            <a:pPr algn="r"/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Të dështosh në </a:t>
            </a:r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planifikim </a:t>
            </a:r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të thotë të planifikosh dështimin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Pjesëmarrje </a:t>
            </a:r>
            <a:r>
              <a:rPr lang="sq-AL" b="1" dirty="0" smtClean="0">
                <a:solidFill>
                  <a:schemeClr val="tx1"/>
                </a:solidFill>
              </a:rPr>
              <a:t>aktive në </a:t>
            </a:r>
            <a:r>
              <a:rPr lang="sq-AL" b="1" dirty="0" smtClean="0">
                <a:solidFill>
                  <a:schemeClr val="tx1"/>
                </a:solidFill>
              </a:rPr>
              <a:t>hartimin, zbatimin </a:t>
            </a:r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sq-AL" b="1" dirty="0" smtClean="0">
                <a:solidFill>
                  <a:schemeClr val="tx1"/>
                </a:solidFill>
              </a:rPr>
              <a:t>MV </a:t>
            </a:r>
            <a:r>
              <a:rPr lang="sq-AL" b="1" dirty="0" smtClean="0">
                <a:solidFill>
                  <a:schemeClr val="tx1"/>
                </a:solidFill>
              </a:rPr>
              <a:t>e </a:t>
            </a:r>
            <a:r>
              <a:rPr lang="sq-AL" b="1" dirty="0" smtClean="0">
                <a:solidFill>
                  <a:schemeClr val="tx1"/>
                </a:solidFill>
              </a:rPr>
              <a:t>PZhSh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(1)</a:t>
            </a:r>
            <a:endParaRPr lang="sq-AL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Hartimi, zbatimi MMV i zbatimit të Planit vjetor të AP</a:t>
            </a:r>
            <a:r>
              <a:rPr lang="en-US" b="1" dirty="0" smtClean="0">
                <a:solidFill>
                  <a:schemeClr val="tx1"/>
                </a:solidFill>
              </a:rPr>
              <a:t> (2)</a:t>
            </a:r>
            <a:endParaRPr lang="sq-AL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11 mbledhje /kalendar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sq-AL" b="1" dirty="0" smtClean="0">
                <a:solidFill>
                  <a:schemeClr val="tx1"/>
                </a:solidFill>
              </a:rPr>
              <a:t>, agjenda, ko</a:t>
            </a:r>
            <a:r>
              <a:rPr lang="en-US" b="1" dirty="0" err="1" smtClean="0">
                <a:solidFill>
                  <a:schemeClr val="tx1"/>
                </a:solidFill>
              </a:rPr>
              <a:t>hë</a:t>
            </a:r>
            <a:r>
              <a:rPr lang="sq-AL" b="1" dirty="0" smtClean="0">
                <a:solidFill>
                  <a:schemeClr val="tx1"/>
                </a:solidFill>
              </a:rPr>
              <a:t>zgjatja</a:t>
            </a:r>
            <a:r>
              <a:rPr lang="sq-AL" b="1" dirty="0" smtClean="0">
                <a:solidFill>
                  <a:schemeClr val="tx1"/>
                </a:solidFill>
              </a:rPr>
              <a:t>, bartë</a:t>
            </a:r>
            <a:r>
              <a:rPr lang="en-US" b="1" dirty="0" smtClean="0">
                <a:solidFill>
                  <a:schemeClr val="tx1"/>
                </a:solidFill>
              </a:rPr>
              <a:t>sit</a:t>
            </a:r>
            <a:r>
              <a:rPr lang="sq-AL" b="1" dirty="0" smtClean="0">
                <a:solidFill>
                  <a:schemeClr val="tx1"/>
                </a:solidFill>
              </a:rPr>
              <a:t>, </a:t>
            </a:r>
            <a:r>
              <a:rPr lang="sq-AL" b="1" dirty="0" smtClean="0">
                <a:solidFill>
                  <a:schemeClr val="tx1"/>
                </a:solidFill>
              </a:rPr>
              <a:t>afatet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sq-AL" b="1" dirty="0" smtClean="0">
                <a:solidFill>
                  <a:schemeClr val="tx1"/>
                </a:solidFill>
              </a:rPr>
              <a:t>mënyra</a:t>
            </a:r>
            <a:r>
              <a:rPr lang="en-US" b="1" dirty="0" smtClean="0">
                <a:solidFill>
                  <a:schemeClr val="tx1"/>
                </a:solidFill>
              </a:rPr>
              <a:t>t</a:t>
            </a:r>
            <a:r>
              <a:rPr lang="sq-AL" b="1" dirty="0" smtClean="0">
                <a:solidFill>
                  <a:schemeClr val="tx1"/>
                </a:solidFill>
              </a:rPr>
              <a:t> e MMV</a:t>
            </a:r>
            <a:r>
              <a:rPr lang="en-US" b="1" dirty="0" smtClean="0">
                <a:solidFill>
                  <a:schemeClr val="tx1"/>
                </a:solidFill>
              </a:rPr>
              <a:t> (3)</a:t>
            </a:r>
            <a:endParaRPr lang="sq-AL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</a:t>
            </a:r>
            <a:r>
              <a:rPr lang="en-US" sz="3200" b="1" dirty="0" smtClean="0"/>
              <a:t>FUQIZIMIN </a:t>
            </a:r>
            <a:r>
              <a:rPr lang="en-US" sz="3200" b="1" dirty="0" smtClean="0"/>
              <a:t>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PLANIFIKIMI ALFA &amp; OMEGA E SUKSESIT TË AP</a:t>
            </a:r>
          </a:p>
          <a:p>
            <a:pPr algn="r"/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Të dështosh në </a:t>
            </a:r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planifikim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</a:t>
            </a:r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të thotë të planifikosh dështimin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Kryetari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aktivit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sq-AL" b="1" dirty="0" smtClean="0">
                <a:solidFill>
                  <a:schemeClr val="tx1"/>
                </a:solidFill>
              </a:rPr>
              <a:t>Planin </a:t>
            </a:r>
            <a:r>
              <a:rPr lang="sq-AL" b="1" dirty="0" smtClean="0">
                <a:solidFill>
                  <a:schemeClr val="tx1"/>
                </a:solidFill>
              </a:rPr>
              <a:t>e veprimit ia dorëzon Drejtorit të shkollës, miratimi </a:t>
            </a:r>
            <a:r>
              <a:rPr lang="sq-AL" b="1" dirty="0" smtClean="0">
                <a:solidFill>
                  <a:schemeClr val="tx1"/>
                </a:solidFill>
              </a:rPr>
              <a:t>bëhet n</a:t>
            </a:r>
            <a:r>
              <a:rPr lang="en-US" b="1" dirty="0" smtClean="0">
                <a:solidFill>
                  <a:schemeClr val="tx1"/>
                </a:solidFill>
              </a:rPr>
              <a:t>ë </a:t>
            </a:r>
            <a:r>
              <a:rPr lang="sq-AL" b="1" dirty="0" smtClean="0">
                <a:solidFill>
                  <a:schemeClr val="tx1"/>
                </a:solidFill>
              </a:rPr>
              <a:t>Këshillin </a:t>
            </a:r>
            <a:r>
              <a:rPr lang="sq-AL" b="1" dirty="0" smtClean="0">
                <a:solidFill>
                  <a:schemeClr val="tx1"/>
                </a:solidFill>
              </a:rPr>
              <a:t>e </a:t>
            </a:r>
            <a:r>
              <a:rPr lang="sq-AL" b="1" dirty="0" smtClean="0">
                <a:solidFill>
                  <a:schemeClr val="tx1"/>
                </a:solidFill>
              </a:rPr>
              <a:t>arsimtarëve </a:t>
            </a:r>
            <a:r>
              <a:rPr lang="sq-AL" b="1" dirty="0" smtClean="0">
                <a:solidFill>
                  <a:schemeClr val="tx1"/>
                </a:solidFill>
              </a:rPr>
              <a:t>në muajin gusht për Vitin e Ri  shkollor (4) 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Hartimi i </a:t>
            </a:r>
            <a:r>
              <a:rPr lang="sq-AL" b="1" dirty="0" smtClean="0">
                <a:solidFill>
                  <a:schemeClr val="tx1"/>
                </a:solidFill>
              </a:rPr>
              <a:t>PV fillon </a:t>
            </a:r>
            <a:r>
              <a:rPr lang="sq-AL" b="1" dirty="0" smtClean="0">
                <a:solidFill>
                  <a:schemeClr val="tx1"/>
                </a:solidFill>
              </a:rPr>
              <a:t>në muajin maj </a:t>
            </a:r>
            <a:r>
              <a:rPr lang="sq-AL" b="1" dirty="0" smtClean="0">
                <a:solidFill>
                  <a:schemeClr val="tx1"/>
                </a:solidFill>
              </a:rPr>
              <a:t>(5</a:t>
            </a:r>
            <a:r>
              <a:rPr lang="sq-AL" b="1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AP, P</a:t>
            </a:r>
            <a:r>
              <a:rPr lang="en-US" b="1" dirty="0" err="1" smtClean="0">
                <a:solidFill>
                  <a:schemeClr val="tx1"/>
                </a:solidFill>
              </a:rPr>
              <a:t>lani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veprimit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sq-AL" b="1" dirty="0" smtClean="0">
                <a:solidFill>
                  <a:schemeClr val="tx1"/>
                </a:solidFill>
              </a:rPr>
              <a:t>e shqyrton </a:t>
            </a:r>
            <a:r>
              <a:rPr lang="sq-AL" b="1" dirty="0" smtClean="0">
                <a:solidFill>
                  <a:schemeClr val="tx1"/>
                </a:solidFill>
              </a:rPr>
              <a:t>dhe e miraton  në qershor (6)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PLANIFIKIMI ALFA &amp; OMEGA E SUKSESIT TË AP</a:t>
            </a:r>
          </a:p>
          <a:p>
            <a:pPr algn="r"/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Të dështosh në </a:t>
            </a:r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planifikim </a:t>
            </a:r>
            <a:r>
              <a:rPr lang="sq-A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të thotë të planifikosh dështimin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PV </a:t>
            </a:r>
            <a:r>
              <a:rPr lang="en-US" b="1" dirty="0" err="1" smtClean="0">
                <a:solidFill>
                  <a:schemeClr val="tx1"/>
                </a:solidFill>
              </a:rPr>
              <a:t>postohet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ueb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faqen</a:t>
            </a:r>
            <a:r>
              <a:rPr lang="en-US" b="1" dirty="0" smtClean="0">
                <a:solidFill>
                  <a:schemeClr val="tx1"/>
                </a:solidFill>
              </a:rPr>
              <a:t> e </a:t>
            </a:r>
            <a:r>
              <a:rPr lang="en-US" b="1" dirty="0" err="1" smtClean="0">
                <a:solidFill>
                  <a:schemeClr val="tx1"/>
                </a:solidFill>
              </a:rPr>
              <a:t>shkollës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sq-AL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981044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609600" y="5105400"/>
            <a:ext cx="1219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Inicimi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657600"/>
            <a:ext cx="895350" cy="134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2133600" y="5181600"/>
            <a:ext cx="1295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SWOT-A.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733800"/>
            <a:ext cx="819150" cy="123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3810000" y="5181600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Zbatimi</a:t>
            </a:r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86200"/>
            <a:ext cx="819150" cy="123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ounded Rectangle 11"/>
          <p:cNvSpPr/>
          <p:nvPr/>
        </p:nvSpPr>
        <p:spPr>
          <a:xfrm>
            <a:off x="5257800" y="5181600"/>
            <a:ext cx="1219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Raportimi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sq-AL" b="1" dirty="0" smtClean="0">
                <a:solidFill>
                  <a:srgbClr val="FF0000"/>
                </a:solidFill>
              </a:rPr>
              <a:t>MËSIMDHËNIA E SHEKULLIT XXI EPIQENDËR E AP</a:t>
            </a:r>
          </a:p>
          <a:p>
            <a:pPr algn="l"/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sq-AL" b="1" dirty="0" smtClean="0">
                <a:solidFill>
                  <a:schemeClr val="tx1"/>
                </a:solidFill>
              </a:rPr>
              <a:t>KARAKTERISTIKAT </a:t>
            </a:r>
            <a:r>
              <a:rPr lang="sq-AL" b="1" dirty="0" smtClean="0">
                <a:solidFill>
                  <a:schemeClr val="tx1"/>
                </a:solidFill>
              </a:rPr>
              <a:t>E SHEKULLIT XXI</a:t>
            </a:r>
            <a:r>
              <a:rPr lang="sq-AL" b="1" dirty="0" smtClean="0">
                <a:solidFill>
                  <a:schemeClr val="tx1"/>
                </a:solidFill>
              </a:rPr>
              <a:t>:</a:t>
            </a:r>
            <a:endParaRPr lang="sq-AL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Fokusi te </a:t>
            </a:r>
            <a:r>
              <a:rPr lang="sq-AL" b="1" dirty="0" smtClean="0">
                <a:solidFill>
                  <a:schemeClr val="tx1"/>
                </a:solidFill>
              </a:rPr>
              <a:t>nxënësi</a:t>
            </a:r>
            <a:r>
              <a:rPr lang="en-US" b="1" dirty="0" smtClean="0">
                <a:solidFill>
                  <a:schemeClr val="tx1"/>
                </a:solidFill>
              </a:rPr>
              <a:t>t </a:t>
            </a:r>
            <a:r>
              <a:rPr lang="sq-AL" b="1" dirty="0" smtClean="0">
                <a:solidFill>
                  <a:schemeClr val="tx1"/>
                </a:solidFill>
              </a:rPr>
              <a:t>dhe </a:t>
            </a:r>
            <a:r>
              <a:rPr lang="sq-AL" b="1" dirty="0" smtClean="0">
                <a:solidFill>
                  <a:schemeClr val="tx1"/>
                </a:solidFill>
              </a:rPr>
              <a:t>mësimdhënësit (1)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Fokusi në zbatimin e diturive në praktikë (2)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Ndërveprim aktiv i përhershëm nxënës – mësimdhënës (3)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Forma </a:t>
            </a:r>
            <a:r>
              <a:rPr lang="sq-AL" b="1" dirty="0" smtClean="0">
                <a:solidFill>
                  <a:schemeClr val="tx1"/>
                </a:solidFill>
              </a:rPr>
              <a:t>të </a:t>
            </a:r>
            <a:r>
              <a:rPr lang="sq-AL" b="1" dirty="0" smtClean="0">
                <a:solidFill>
                  <a:schemeClr val="tx1"/>
                </a:solidFill>
              </a:rPr>
              <a:t>ndryshme </a:t>
            </a:r>
            <a:r>
              <a:rPr lang="sq-AL" b="1" dirty="0" smtClean="0">
                <a:solidFill>
                  <a:schemeClr val="tx1"/>
                </a:solidFill>
              </a:rPr>
              <a:t>sociale të punës: tandem </a:t>
            </a:r>
            <a:r>
              <a:rPr lang="sq-AL" b="1" dirty="0" smtClean="0">
                <a:solidFill>
                  <a:schemeClr val="tx1"/>
                </a:solidFill>
              </a:rPr>
              <a:t>në grupe, </a:t>
            </a:r>
            <a:r>
              <a:rPr lang="sq-AL" b="1" dirty="0" smtClean="0">
                <a:solidFill>
                  <a:schemeClr val="tx1"/>
                </a:solidFill>
              </a:rPr>
              <a:t>individuale, </a:t>
            </a:r>
            <a:r>
              <a:rPr lang="sq-AL" b="1" dirty="0" smtClean="0">
                <a:solidFill>
                  <a:schemeClr val="tx1"/>
                </a:solidFill>
              </a:rPr>
              <a:t>varësisht </a:t>
            </a:r>
            <a:r>
              <a:rPr lang="sq-AL" b="1" dirty="0" smtClean="0">
                <a:solidFill>
                  <a:schemeClr val="tx1"/>
                </a:solidFill>
              </a:rPr>
              <a:t>nga </a:t>
            </a:r>
            <a:r>
              <a:rPr lang="sq-AL" b="1" dirty="0" smtClean="0">
                <a:solidFill>
                  <a:schemeClr val="tx1"/>
                </a:solidFill>
              </a:rPr>
              <a:t>qëllimi </a:t>
            </a:r>
            <a:r>
              <a:rPr lang="sq-AL" b="1" dirty="0" smtClean="0">
                <a:solidFill>
                  <a:schemeClr val="tx1"/>
                </a:solidFill>
              </a:rPr>
              <a:t>(4)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sq-AL" b="1" dirty="0" smtClean="0">
                <a:solidFill>
                  <a:srgbClr val="FF0000"/>
                </a:solidFill>
              </a:rPr>
              <a:t>MËSIMDHËNIA E SHEKULLIT XXI EPIQENDËR E AP</a:t>
            </a:r>
          </a:p>
          <a:p>
            <a:pPr algn="l"/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r>
              <a:rPr lang="sq-AL" sz="2800" b="1" dirty="0" smtClean="0">
                <a:solidFill>
                  <a:schemeClr val="tx1"/>
                </a:solidFill>
              </a:rPr>
              <a:t>KARAKTERISTIKAT </a:t>
            </a:r>
            <a:r>
              <a:rPr lang="sq-AL" sz="2800" b="1" dirty="0" smtClean="0">
                <a:solidFill>
                  <a:schemeClr val="tx1"/>
                </a:solidFill>
              </a:rPr>
              <a:t>E SHEKULLIT XXI: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sq-AL" sz="2800" b="1" dirty="0" smtClean="0">
                <a:solidFill>
                  <a:schemeClr val="tx1"/>
                </a:solidFill>
              </a:rPr>
              <a:t>Nxënësit </a:t>
            </a:r>
            <a:r>
              <a:rPr lang="sq-AL" sz="2800" b="1" dirty="0" smtClean="0">
                <a:solidFill>
                  <a:schemeClr val="tx1"/>
                </a:solidFill>
              </a:rPr>
              <a:t>gjatë </a:t>
            </a:r>
            <a:r>
              <a:rPr lang="sq-AL" sz="2800" b="1" dirty="0" smtClean="0">
                <a:solidFill>
                  <a:schemeClr val="tx1"/>
                </a:solidFill>
              </a:rPr>
              <a:t>punës </a:t>
            </a:r>
            <a:r>
              <a:rPr lang="sq-AL" sz="2800" b="1" dirty="0" smtClean="0">
                <a:solidFill>
                  <a:schemeClr val="tx1"/>
                </a:solidFill>
              </a:rPr>
              <a:t>janë </a:t>
            </a:r>
            <a:r>
              <a:rPr lang="sq-AL" sz="2800" b="1" dirty="0" smtClean="0">
                <a:solidFill>
                  <a:schemeClr val="tx1"/>
                </a:solidFill>
              </a:rPr>
              <a:t>të lirë, mund të bisedojnë, konsultohen pa u </a:t>
            </a:r>
            <a:r>
              <a:rPr lang="sq-AL" sz="2800" b="1" dirty="0" smtClean="0">
                <a:solidFill>
                  <a:schemeClr val="tx1"/>
                </a:solidFill>
              </a:rPr>
              <a:t>qëndruar </a:t>
            </a:r>
            <a:r>
              <a:rPr lang="sq-AL" sz="2800" b="1" dirty="0" smtClean="0">
                <a:solidFill>
                  <a:schemeClr val="tx1"/>
                </a:solidFill>
              </a:rPr>
              <a:t>mësimdhënësi  mbi kokë (5) </a:t>
            </a: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 Mësimdhënësi u jep informacion kthyes kur ajo është e nevojshme (6)</a:t>
            </a: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 Nxënësit vlerësojnë mësimin - arritjet e tyre, por </a:t>
            </a:r>
            <a:r>
              <a:rPr lang="sq-AL" sz="2800" b="1" dirty="0" smtClean="0">
                <a:solidFill>
                  <a:schemeClr val="tx1"/>
                </a:solidFill>
              </a:rPr>
              <a:t>edhe </a:t>
            </a:r>
            <a:r>
              <a:rPr lang="sq-AL" sz="2800" b="1" dirty="0" smtClean="0">
                <a:solidFill>
                  <a:schemeClr val="tx1"/>
                </a:solidFill>
              </a:rPr>
              <a:t>mësimdhënësi  vlerëson </a:t>
            </a:r>
            <a:r>
              <a:rPr lang="sq-AL" sz="2800" b="1" dirty="0" smtClean="0">
                <a:solidFill>
                  <a:schemeClr val="tx1"/>
                </a:solidFill>
              </a:rPr>
              <a:t>suks</a:t>
            </a:r>
            <a:r>
              <a:rPr lang="en-US" sz="2800" b="1" dirty="0" err="1" smtClean="0">
                <a:solidFill>
                  <a:schemeClr val="tx1"/>
                </a:solidFill>
              </a:rPr>
              <a:t>es</a:t>
            </a:r>
            <a:r>
              <a:rPr lang="sq-AL" sz="2800" b="1" dirty="0" smtClean="0">
                <a:solidFill>
                  <a:schemeClr val="tx1"/>
                </a:solidFill>
              </a:rPr>
              <a:t>in </a:t>
            </a:r>
            <a:r>
              <a:rPr lang="sq-AL" sz="2800" b="1" dirty="0" smtClean="0">
                <a:solidFill>
                  <a:schemeClr val="tx1"/>
                </a:solidFill>
              </a:rPr>
              <a:t>e arritur të nxënësve</a:t>
            </a:r>
            <a:r>
              <a:rPr lang="en-US" sz="2800" b="1" dirty="0" smtClean="0">
                <a:solidFill>
                  <a:schemeClr val="tx1"/>
                </a:solidFill>
              </a:rPr>
              <a:t> (7)</a:t>
            </a:r>
            <a:endParaRPr lang="sq-AL" sz="2800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sq-AL" b="1" dirty="0" smtClean="0">
                <a:solidFill>
                  <a:srgbClr val="FF0000"/>
                </a:solidFill>
              </a:rPr>
              <a:t>MËSIMDHËNIA E SHEKULLIT XXI EPIQENDËR E AP</a:t>
            </a:r>
          </a:p>
          <a:p>
            <a:pPr algn="l"/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PLANIFIKIMI </a:t>
            </a:r>
            <a:r>
              <a:rPr lang="en-US" sz="2800" b="1" dirty="0" smtClean="0">
                <a:solidFill>
                  <a:schemeClr val="tx1"/>
                </a:solidFill>
              </a:rPr>
              <a:t>I ZHVILLIMIT TË PUNËS EDUKATIVE</a:t>
            </a:r>
            <a:r>
              <a:rPr lang="sq-AL" sz="2800" b="1" dirty="0" smtClean="0">
                <a:solidFill>
                  <a:schemeClr val="tx1"/>
                </a:solidFill>
              </a:rPr>
              <a:t>: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Mësimdhënësit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hartojnë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tx1"/>
                </a:solidFill>
              </a:rPr>
              <a:t>Planin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vjetor</a:t>
            </a:r>
            <a:r>
              <a:rPr lang="en-US" sz="2800" b="1" dirty="0" smtClean="0">
                <a:solidFill>
                  <a:schemeClr val="tx1"/>
                </a:solidFill>
              </a:rPr>
              <a:t> ( </a:t>
            </a:r>
            <a:r>
              <a:rPr lang="en-US" sz="2800" b="1" dirty="0" err="1" smtClean="0">
                <a:solidFill>
                  <a:schemeClr val="tx1"/>
                </a:solidFill>
              </a:rPr>
              <a:t>Mësimin</a:t>
            </a:r>
            <a:r>
              <a:rPr lang="en-US" sz="2800" b="1" dirty="0" smtClean="0">
                <a:solidFill>
                  <a:schemeClr val="tx1"/>
                </a:solidFill>
              </a:rPr>
              <a:t> e </a:t>
            </a:r>
            <a:r>
              <a:rPr lang="en-US" sz="2800" b="1" dirty="0" err="1" smtClean="0">
                <a:solidFill>
                  <a:schemeClr val="tx1"/>
                </a:solidFill>
              </a:rPr>
              <a:t>rregullt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plotësues</a:t>
            </a:r>
            <a:r>
              <a:rPr lang="en-US" sz="2800" b="1" dirty="0" smtClean="0">
                <a:solidFill>
                  <a:schemeClr val="tx1"/>
                </a:solidFill>
              </a:rPr>
              <a:t>,  </a:t>
            </a:r>
            <a:r>
              <a:rPr lang="en-US" sz="2800" b="1" dirty="0" err="1" smtClean="0">
                <a:solidFill>
                  <a:schemeClr val="tx1"/>
                </a:solidFill>
              </a:rPr>
              <a:t>suplementar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aktivitete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kroskurrikulare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dhe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esktrakurikulare</a:t>
            </a:r>
            <a:r>
              <a:rPr lang="en-US" sz="2800" b="1" dirty="0" smtClean="0">
                <a:solidFill>
                  <a:schemeClr val="tx1"/>
                </a:solidFill>
              </a:rPr>
              <a:t>)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tx1"/>
                </a:solidFill>
              </a:rPr>
              <a:t>Planin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m</a:t>
            </a:r>
            <a:r>
              <a:rPr lang="en-US" sz="2800" b="1" dirty="0" err="1" smtClean="0">
                <a:solidFill>
                  <a:schemeClr val="tx1"/>
                </a:solidFill>
              </a:rPr>
              <a:t>ujor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tx1"/>
                </a:solidFill>
              </a:rPr>
              <a:t>Planin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javor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tx1"/>
                </a:solidFill>
              </a:rPr>
              <a:t>Planin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ditor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sq-AL" sz="2800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sq-AL" b="1" dirty="0" smtClean="0">
                <a:solidFill>
                  <a:srgbClr val="FF0000"/>
                </a:solidFill>
              </a:rPr>
              <a:t>MËSIMDHËNIA E SHEKULLIT XXI EPIQENDËR E AP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HARTIMI I PLANIT VJETOR</a:t>
            </a:r>
            <a:r>
              <a:rPr lang="sq-AL" b="1" dirty="0" smtClean="0">
                <a:solidFill>
                  <a:schemeClr val="tx1"/>
                </a:solidFill>
              </a:rPr>
              <a:t>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sq-AL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819150" cy="123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743200"/>
            <a:ext cx="819150" cy="123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667000"/>
            <a:ext cx="819150" cy="123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667000"/>
            <a:ext cx="819150" cy="123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457200" y="41910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Vizioni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752600" y="4191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SWOT </a:t>
            </a:r>
            <a:r>
              <a:rPr lang="en-US" dirty="0" err="1" smtClean="0"/>
              <a:t>analiza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657600" y="4191000"/>
            <a:ext cx="1676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Vler.përp</a:t>
            </a:r>
            <a:r>
              <a:rPr lang="en-US" dirty="0" smtClean="0"/>
              <a:t>. </a:t>
            </a:r>
            <a:r>
              <a:rPr lang="en-US" dirty="0" err="1" smtClean="0"/>
              <a:t>Korr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715000" y="4267200"/>
            <a:ext cx="1524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Cikli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  </a:t>
            </a:r>
            <a:r>
              <a:rPr lang="en-US" dirty="0" err="1" smtClean="0"/>
              <a:t>Akt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 lnSpcReduction="10000"/>
          </a:bodyPr>
          <a:lstStyle/>
          <a:p>
            <a:r>
              <a:rPr lang="sq-AL" b="1" dirty="0" smtClean="0">
                <a:solidFill>
                  <a:srgbClr val="FF0000"/>
                </a:solidFill>
              </a:rPr>
              <a:t>MËSIMDHËNIA E SHEKULLIT XXI EPIQENDËR E AP</a:t>
            </a:r>
          </a:p>
          <a:p>
            <a:pPr algn="l"/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PËRGJEGJËSITË E </a:t>
            </a:r>
            <a:r>
              <a:rPr lang="en-US" sz="2800" b="1" dirty="0" smtClean="0">
                <a:solidFill>
                  <a:schemeClr val="tx1"/>
                </a:solidFill>
              </a:rPr>
              <a:t>AP PËR AVANCIMIN </a:t>
            </a:r>
            <a:r>
              <a:rPr lang="en-US" sz="2800" b="1" dirty="0" smtClean="0">
                <a:solidFill>
                  <a:schemeClr val="tx1"/>
                </a:solidFill>
              </a:rPr>
              <a:t>E MËSIMDHËNIES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q-AL" sz="2800" b="1" dirty="0" smtClean="0">
                <a:solidFill>
                  <a:schemeClr val="tx1"/>
                </a:solidFill>
              </a:rPr>
              <a:t>Krijimi </a:t>
            </a:r>
            <a:r>
              <a:rPr lang="sq-AL" sz="2800" b="1" dirty="0" smtClean="0">
                <a:solidFill>
                  <a:schemeClr val="tx1"/>
                </a:solidFill>
              </a:rPr>
              <a:t>i klasës së Shekullit XXI</a:t>
            </a:r>
            <a:r>
              <a:rPr lang="en-US" sz="2800" b="1" dirty="0" smtClean="0">
                <a:solidFill>
                  <a:schemeClr val="tx1"/>
                </a:solidFill>
              </a:rPr>
              <a:t> (1)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Anëtarët AP të pajisen me </a:t>
            </a:r>
            <a:r>
              <a:rPr lang="sq-AL" sz="2800" b="1" dirty="0" smtClean="0">
                <a:solidFill>
                  <a:schemeClr val="tx1"/>
                </a:solidFill>
              </a:rPr>
              <a:t>shkathtësi </a:t>
            </a:r>
            <a:r>
              <a:rPr lang="sq-AL" sz="2800" b="1" dirty="0" smtClean="0">
                <a:solidFill>
                  <a:schemeClr val="tx1"/>
                </a:solidFill>
              </a:rPr>
              <a:t>për mësimdhënie </a:t>
            </a:r>
            <a:r>
              <a:rPr lang="sq-AL" sz="2800" b="1" dirty="0" smtClean="0">
                <a:solidFill>
                  <a:schemeClr val="tx1"/>
                </a:solidFill>
              </a:rPr>
              <a:t>&amp; </a:t>
            </a:r>
            <a:r>
              <a:rPr lang="sq-AL" sz="2800" b="1" dirty="0" smtClean="0">
                <a:solidFill>
                  <a:schemeClr val="tx1"/>
                </a:solidFill>
              </a:rPr>
              <a:t>të nxënë të </a:t>
            </a:r>
            <a:r>
              <a:rPr lang="sq-AL" sz="2800" b="1" dirty="0" smtClean="0">
                <a:solidFill>
                  <a:schemeClr val="tx1"/>
                </a:solidFill>
              </a:rPr>
              <a:t>shekullit </a:t>
            </a:r>
            <a:r>
              <a:rPr lang="sq-AL" sz="2800" b="1" dirty="0" smtClean="0">
                <a:solidFill>
                  <a:schemeClr val="tx1"/>
                </a:solidFill>
              </a:rPr>
              <a:t>XXI</a:t>
            </a:r>
            <a:r>
              <a:rPr lang="en-US" sz="2800" b="1" dirty="0" smtClean="0">
                <a:solidFill>
                  <a:schemeClr val="tx1"/>
                </a:solidFill>
              </a:rPr>
              <a:t> (2)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r>
              <a:rPr lang="sq-AL" sz="2800" b="1" dirty="0" smtClean="0">
                <a:solidFill>
                  <a:schemeClr val="tx1"/>
                </a:solidFill>
              </a:rPr>
              <a:t>AP </a:t>
            </a:r>
            <a:r>
              <a:rPr lang="sq-AL" sz="2800" b="1" dirty="0" smtClean="0">
                <a:solidFill>
                  <a:schemeClr val="tx1"/>
                </a:solidFill>
              </a:rPr>
              <a:t>t’i posedojnë Shkathtësitë </a:t>
            </a:r>
            <a:r>
              <a:rPr lang="sq-AL" sz="2800" b="1" dirty="0" smtClean="0">
                <a:solidFill>
                  <a:schemeClr val="tx1"/>
                </a:solidFill>
              </a:rPr>
              <a:t>Jetësore </a:t>
            </a:r>
            <a:r>
              <a:rPr lang="sq-AL" sz="2800" b="1" dirty="0" smtClean="0">
                <a:solidFill>
                  <a:schemeClr val="tx1"/>
                </a:solidFill>
              </a:rPr>
              <a:t>të Shekullit XXI dhe  shk</a:t>
            </a:r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r>
              <a:rPr lang="sq-AL" sz="2800" b="1" dirty="0" err="1" smtClean="0">
                <a:solidFill>
                  <a:schemeClr val="tx1"/>
                </a:solidFill>
              </a:rPr>
              <a:t>thtësitë</a:t>
            </a:r>
            <a:r>
              <a:rPr lang="sq-AL" sz="2800" b="1" dirty="0" smtClean="0">
                <a:solidFill>
                  <a:schemeClr val="tx1"/>
                </a:solidFill>
              </a:rPr>
              <a:t> profesionale </a:t>
            </a:r>
            <a:r>
              <a:rPr lang="en-US" sz="2800" b="1" dirty="0" smtClean="0">
                <a:solidFill>
                  <a:schemeClr val="tx1"/>
                </a:solidFill>
              </a:rPr>
              <a:t> (3)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 AAP t’i posedojnë </a:t>
            </a:r>
            <a:r>
              <a:rPr lang="sq-AL" sz="2800" b="1" dirty="0" smtClean="0">
                <a:solidFill>
                  <a:schemeClr val="tx1"/>
                </a:solidFill>
              </a:rPr>
              <a:t>aftësitë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sq-AL" sz="2800" b="1" dirty="0" smtClean="0">
                <a:solidFill>
                  <a:schemeClr val="tx1"/>
                </a:solidFill>
              </a:rPr>
              <a:t>informuese</a:t>
            </a:r>
            <a:r>
              <a:rPr lang="sq-AL" sz="2800" b="1" dirty="0" smtClean="0">
                <a:solidFill>
                  <a:schemeClr val="tx1"/>
                </a:solidFill>
              </a:rPr>
              <a:t>, mediale </a:t>
            </a:r>
            <a:r>
              <a:rPr lang="sq-AL" sz="2800" b="1" dirty="0" smtClean="0">
                <a:solidFill>
                  <a:schemeClr val="tx1"/>
                </a:solidFill>
              </a:rPr>
              <a:t>dhe </a:t>
            </a:r>
            <a:r>
              <a:rPr lang="sq-AL" sz="2800" b="1" dirty="0" smtClean="0">
                <a:solidFill>
                  <a:schemeClr val="tx1"/>
                </a:solidFill>
              </a:rPr>
              <a:t>teknologjike</a:t>
            </a:r>
            <a:r>
              <a:rPr lang="en-US" sz="2800" b="1" dirty="0" smtClean="0">
                <a:solidFill>
                  <a:schemeClr val="tx1"/>
                </a:solidFill>
              </a:rPr>
              <a:t> (4)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Të sigurojnë ambient të përshtatshëm</a:t>
            </a:r>
            <a:r>
              <a:rPr lang="en-US" sz="2800" b="1" dirty="0" smtClean="0">
                <a:solidFill>
                  <a:schemeClr val="tx1"/>
                </a:solidFill>
              </a:rPr>
              <a:t> (5)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/>
            <a:endParaRPr lang="sq-AL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sq-AL" b="1" dirty="0" smtClean="0">
                <a:solidFill>
                  <a:srgbClr val="FF0000"/>
                </a:solidFill>
              </a:rPr>
              <a:t>MËSIMDHËNIA E SHEKULLIT XXI EPIQENDËR E AP</a:t>
            </a:r>
          </a:p>
          <a:p>
            <a:pPr algn="l"/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PËRGJEGJËSITË E AP PËR AVANCIMIN E MËSIMDHËNIES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 T</a:t>
            </a:r>
            <a:r>
              <a:rPr lang="sq-AL" sz="2800" b="1" dirty="0" smtClean="0">
                <a:solidFill>
                  <a:schemeClr val="tx1"/>
                </a:solidFill>
              </a:rPr>
              <a:t>ë përdorin planifikimet strategjike të shekullit XXI</a:t>
            </a:r>
            <a:r>
              <a:rPr lang="en-US" sz="2800" b="1" dirty="0" smtClean="0">
                <a:solidFill>
                  <a:schemeClr val="tx1"/>
                </a:solidFill>
              </a:rPr>
              <a:t> (6)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</a:t>
            </a:r>
            <a:r>
              <a:rPr lang="sq-AL" sz="2800" b="1" dirty="0" smtClean="0">
                <a:solidFill>
                  <a:schemeClr val="tx1"/>
                </a:solidFill>
              </a:rPr>
              <a:t>ë hartojnë për çdo vit listën e mjeteve, pajimeve dhe të objekteve mësimore</a:t>
            </a:r>
            <a:r>
              <a:rPr lang="en-US" sz="2800" b="1" dirty="0" smtClean="0">
                <a:solidFill>
                  <a:schemeClr val="tx1"/>
                </a:solidFill>
              </a:rPr>
              <a:t> (7)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 Mësimdhënie të përqendruar dhe me objektiva /Rezultate dhe kompetenca/</a:t>
            </a:r>
            <a:r>
              <a:rPr lang="en-US" sz="2800" b="1" dirty="0" smtClean="0">
                <a:solidFill>
                  <a:schemeClr val="tx1"/>
                </a:solidFill>
              </a:rPr>
              <a:t> (8)</a:t>
            </a:r>
            <a:r>
              <a:rPr lang="sq-AL" sz="2800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endParaRPr lang="sq-AL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TAUTOLOGJIA &amp; POLISEMIA PENGOJNË SUKSESIN E AP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AP BASHKIME </a:t>
            </a:r>
            <a:r>
              <a:rPr lang="en-US" b="1" dirty="0" smtClean="0">
                <a:solidFill>
                  <a:srgbClr val="FF0000"/>
                </a:solidFill>
              </a:rPr>
              <a:t>THEMELORE </a:t>
            </a:r>
            <a:r>
              <a:rPr lang="en-US" b="1" dirty="0" smtClean="0">
                <a:solidFill>
                  <a:srgbClr val="FF0000"/>
                </a:solidFill>
              </a:rPr>
              <a:t>PROFESIONALE TË </a:t>
            </a:r>
            <a:r>
              <a:rPr lang="en-US" b="1" dirty="0" smtClean="0">
                <a:solidFill>
                  <a:srgbClr val="FF0000"/>
                </a:solidFill>
              </a:rPr>
              <a:t>MËSIMDHËNËSVE </a:t>
            </a:r>
            <a:r>
              <a:rPr lang="en-US" b="1" dirty="0" smtClean="0">
                <a:solidFill>
                  <a:srgbClr val="FF0000"/>
                </a:solidFill>
              </a:rPr>
              <a:t>TË LËNDËVE – FUSHAVE TË </a:t>
            </a:r>
            <a:r>
              <a:rPr lang="en-US" b="1" dirty="0" smtClean="0">
                <a:solidFill>
                  <a:srgbClr val="FF0000"/>
                </a:solidFill>
              </a:rPr>
              <a:t>NJËJTA </a:t>
            </a:r>
            <a:r>
              <a:rPr lang="en-US" b="1" dirty="0" smtClean="0">
                <a:solidFill>
                  <a:srgbClr val="FF0000"/>
                </a:solidFill>
              </a:rPr>
              <a:t>APO TË </a:t>
            </a:r>
            <a:r>
              <a:rPr lang="en-US" b="1" dirty="0" smtClean="0">
                <a:solidFill>
                  <a:srgbClr val="FF0000"/>
                </a:solidFill>
              </a:rPr>
              <a:t>PËRAFËRTA </a:t>
            </a:r>
            <a:r>
              <a:rPr lang="en-US" b="1" dirty="0" smtClean="0">
                <a:solidFill>
                  <a:srgbClr val="FF0000"/>
                </a:solidFill>
              </a:rPr>
              <a:t>QË KANË PËR QËLLIM AVANCIMIN E PËRHERSHËM NË ARSIMIN PARAUNIVRESITAR</a:t>
            </a:r>
          </a:p>
        </p:txBody>
      </p:sp>
      <p:sp>
        <p:nvSpPr>
          <p:cNvPr id="8" name="Oval 7"/>
          <p:cNvSpPr/>
          <p:nvPr/>
        </p:nvSpPr>
        <p:spPr>
          <a:xfrm>
            <a:off x="1524000" y="4572000"/>
            <a:ext cx="7010400" cy="2057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4876800"/>
            <a:ext cx="5029200" cy="1524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41294" y="403411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1</a:t>
            </a:r>
            <a:endParaRPr lang="en-US" sz="2500" b="1" dirty="0"/>
          </a:p>
        </p:txBody>
      </p:sp>
      <p:sp>
        <p:nvSpPr>
          <p:cNvPr id="11" name="Oval 10"/>
          <p:cNvSpPr/>
          <p:nvPr/>
        </p:nvSpPr>
        <p:spPr>
          <a:xfrm>
            <a:off x="2971800" y="5067300"/>
            <a:ext cx="40005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5257800"/>
            <a:ext cx="2590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01 - 02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39153" y="4742329"/>
            <a:ext cx="1613647" cy="8964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99986" y="5257800"/>
            <a:ext cx="855722" cy="952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2</a:t>
            </a:r>
            <a:endParaRPr lang="en-US" sz="2300" b="1" dirty="0"/>
          </a:p>
        </p:txBody>
      </p:sp>
      <p:cxnSp>
        <p:nvCxnSpPr>
          <p:cNvPr id="21" name="Straight Arrow Connector 20"/>
          <p:cNvCxnSpPr>
            <a:stCxn id="19" idx="6"/>
          </p:cNvCxnSpPr>
          <p:nvPr/>
        </p:nvCxnSpPr>
        <p:spPr>
          <a:xfrm>
            <a:off x="1355708" y="5734050"/>
            <a:ext cx="13874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0"/>
          </p:cNvCxnSpPr>
          <p:nvPr/>
        </p:nvCxnSpPr>
        <p:spPr>
          <a:xfrm flipV="1">
            <a:off x="5029200" y="4742329"/>
            <a:ext cx="0" cy="5154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6"/>
          </p:cNvCxnSpPr>
          <p:nvPr/>
        </p:nvCxnSpPr>
        <p:spPr>
          <a:xfrm>
            <a:off x="6324600" y="5600700"/>
            <a:ext cx="1752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69624" y="4167468"/>
            <a:ext cx="914400" cy="8090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90" b="1" dirty="0" smtClean="0"/>
              <a:t>3</a:t>
            </a:r>
            <a:endParaRPr lang="en-US" sz="2290" b="1" dirty="0"/>
          </a:p>
        </p:txBody>
      </p:sp>
      <p:cxnSp>
        <p:nvCxnSpPr>
          <p:cNvPr id="28" name="Straight Arrow Connector 27"/>
          <p:cNvCxnSpPr>
            <a:stCxn id="26" idx="2"/>
          </p:cNvCxnSpPr>
          <p:nvPr/>
        </p:nvCxnSpPr>
        <p:spPr>
          <a:xfrm flipH="1">
            <a:off x="7200900" y="4572000"/>
            <a:ext cx="768724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77607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sq-AL" b="1" dirty="0" smtClean="0">
                <a:solidFill>
                  <a:srgbClr val="FF0000"/>
                </a:solidFill>
              </a:rPr>
              <a:t>MËSIMDHËNIA E SHEKULLIT XXI EPIQENDËR E AP</a:t>
            </a:r>
          </a:p>
          <a:p>
            <a:pPr algn="l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PËRGJEGJËSITË </a:t>
            </a:r>
            <a:r>
              <a:rPr lang="en-US" sz="2800" b="1" dirty="0" smtClean="0">
                <a:solidFill>
                  <a:schemeClr val="tx1"/>
                </a:solidFill>
              </a:rPr>
              <a:t>E AP </a:t>
            </a:r>
            <a:r>
              <a:rPr lang="en-US" sz="2800" b="1" dirty="0" smtClean="0">
                <a:solidFill>
                  <a:schemeClr val="tx1"/>
                </a:solidFill>
              </a:rPr>
              <a:t>PËR AVANCIMIN </a:t>
            </a:r>
            <a:r>
              <a:rPr lang="en-US" sz="2800" b="1" dirty="0" smtClean="0">
                <a:solidFill>
                  <a:schemeClr val="tx1"/>
                </a:solidFill>
              </a:rPr>
              <a:t>E MËSIMDHËNIES</a:t>
            </a: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sq-AL" sz="2800" b="1" dirty="0" smtClean="0">
                <a:solidFill>
                  <a:schemeClr val="tx1"/>
                </a:solidFill>
              </a:rPr>
              <a:t>ë  </a:t>
            </a:r>
            <a:r>
              <a:rPr lang="sq-AL" sz="2800" b="1" dirty="0" smtClean="0">
                <a:solidFill>
                  <a:schemeClr val="tx1"/>
                </a:solidFill>
              </a:rPr>
              <a:t>bëjnë </a:t>
            </a:r>
            <a:r>
              <a:rPr lang="sq-AL" sz="2800" b="1" dirty="0" smtClean="0">
                <a:solidFill>
                  <a:schemeClr val="tx1"/>
                </a:solidFill>
              </a:rPr>
              <a:t>përzgjedhjen </a:t>
            </a:r>
            <a:r>
              <a:rPr lang="sq-AL" sz="2800" b="1" dirty="0" smtClean="0">
                <a:solidFill>
                  <a:schemeClr val="tx1"/>
                </a:solidFill>
              </a:rPr>
              <a:t>e teksteve  më të mira </a:t>
            </a:r>
            <a:r>
              <a:rPr lang="sq-AL" sz="2800" b="1" dirty="0" smtClean="0">
                <a:solidFill>
                  <a:schemeClr val="tx1"/>
                </a:solidFill>
              </a:rPr>
              <a:t>duke përdor</a:t>
            </a:r>
            <a:r>
              <a:rPr lang="en-US" sz="2800" b="1" dirty="0" smtClean="0">
                <a:solidFill>
                  <a:schemeClr val="tx1"/>
                </a:solidFill>
              </a:rPr>
              <a:t>ë</a:t>
            </a:r>
            <a:r>
              <a:rPr lang="sq-AL" sz="2800" b="1" dirty="0" smtClean="0">
                <a:solidFill>
                  <a:schemeClr val="tx1"/>
                </a:solidFill>
              </a:rPr>
              <a:t> </a:t>
            </a:r>
            <a:r>
              <a:rPr lang="sq-AL" sz="2800" b="1" dirty="0" smtClean="0">
                <a:solidFill>
                  <a:schemeClr val="tx1"/>
                </a:solidFill>
              </a:rPr>
              <a:t>edhe tekstet </a:t>
            </a:r>
            <a:r>
              <a:rPr lang="sq-AL" sz="2800" b="1" dirty="0" smtClean="0">
                <a:solidFill>
                  <a:schemeClr val="tx1"/>
                </a:solidFill>
              </a:rPr>
              <a:t>elektronike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(9)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</a:t>
            </a:r>
            <a:r>
              <a:rPr lang="sq-AL" sz="2800" b="1" dirty="0" smtClean="0">
                <a:solidFill>
                  <a:schemeClr val="tx1"/>
                </a:solidFill>
              </a:rPr>
              <a:t>ë </a:t>
            </a:r>
            <a:r>
              <a:rPr lang="sq-AL" sz="2800" b="1" dirty="0" smtClean="0">
                <a:solidFill>
                  <a:schemeClr val="tx1"/>
                </a:solidFill>
              </a:rPr>
              <a:t>hartojnë MEMO pesëvjeçare</a:t>
            </a:r>
            <a:r>
              <a:rPr lang="en-US" sz="2800" b="1" dirty="0" smtClean="0">
                <a:solidFill>
                  <a:schemeClr val="tx1"/>
                </a:solidFill>
              </a:rPr>
              <a:t> (10)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sq-AL" sz="2800" b="1" dirty="0" smtClean="0">
                <a:solidFill>
                  <a:schemeClr val="tx1"/>
                </a:solidFill>
              </a:rPr>
              <a:t>ë </a:t>
            </a:r>
            <a:r>
              <a:rPr lang="sq-AL" sz="2800" b="1" dirty="0" smtClean="0">
                <a:solidFill>
                  <a:schemeClr val="tx1"/>
                </a:solidFill>
              </a:rPr>
              <a:t>mësojnë nxënësit </a:t>
            </a:r>
            <a:r>
              <a:rPr lang="sq-AL" sz="2800" b="1" dirty="0" smtClean="0">
                <a:solidFill>
                  <a:schemeClr val="tx1"/>
                </a:solidFill>
              </a:rPr>
              <a:t>si </a:t>
            </a:r>
            <a:r>
              <a:rPr lang="sq-AL" sz="2800" b="1" dirty="0" smtClean="0">
                <a:solidFill>
                  <a:schemeClr val="tx1"/>
                </a:solidFill>
              </a:rPr>
              <a:t>të </a:t>
            </a:r>
            <a:r>
              <a:rPr lang="sq-AL" sz="2800" b="1" dirty="0" smtClean="0">
                <a:solidFill>
                  <a:schemeClr val="tx1"/>
                </a:solidFill>
              </a:rPr>
              <a:t>mësojnë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(11)</a:t>
            </a:r>
            <a:endParaRPr lang="sq-AL" sz="2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 T</a:t>
            </a:r>
            <a:r>
              <a:rPr lang="sq-AL" sz="2800" b="1" dirty="0" smtClean="0">
                <a:solidFill>
                  <a:schemeClr val="tx1"/>
                </a:solidFill>
              </a:rPr>
              <a:t>ë </a:t>
            </a:r>
            <a:r>
              <a:rPr lang="sq-AL" sz="2800" b="1" dirty="0" smtClean="0">
                <a:solidFill>
                  <a:schemeClr val="tx1"/>
                </a:solidFill>
              </a:rPr>
              <a:t>përdorin restitucionin </a:t>
            </a:r>
            <a:r>
              <a:rPr lang="sq-AL" sz="2800" b="1" dirty="0" smtClean="0">
                <a:solidFill>
                  <a:schemeClr val="tx1"/>
                </a:solidFill>
              </a:rPr>
              <a:t>dh</a:t>
            </a:r>
            <a:r>
              <a:rPr lang="en-US" sz="2800" b="1" dirty="0" smtClean="0">
                <a:solidFill>
                  <a:schemeClr val="tx1"/>
                </a:solidFill>
              </a:rPr>
              <a:t>e</a:t>
            </a:r>
            <a:r>
              <a:rPr lang="sq-AL" sz="2800" b="1" dirty="0" smtClean="0">
                <a:solidFill>
                  <a:schemeClr val="tx1"/>
                </a:solidFill>
              </a:rPr>
              <a:t> </a:t>
            </a:r>
            <a:r>
              <a:rPr lang="sq-AL" sz="2800" b="1" dirty="0" smtClean="0">
                <a:solidFill>
                  <a:schemeClr val="tx1"/>
                </a:solidFill>
              </a:rPr>
              <a:t>veprimet restorative </a:t>
            </a:r>
            <a:r>
              <a:rPr lang="sq-AL" sz="2800" b="1" dirty="0" smtClean="0">
                <a:solidFill>
                  <a:schemeClr val="tx1"/>
                </a:solidFill>
              </a:rPr>
              <a:t>si mjet </a:t>
            </a:r>
            <a:r>
              <a:rPr lang="sq-AL" sz="2800" b="1" dirty="0" smtClean="0">
                <a:solidFill>
                  <a:schemeClr val="tx1"/>
                </a:solidFill>
              </a:rPr>
              <a:t>disiplinimi</a:t>
            </a:r>
            <a:r>
              <a:rPr lang="en-US" sz="2800" b="1" dirty="0" smtClean="0">
                <a:solidFill>
                  <a:schemeClr val="tx1"/>
                </a:solidFill>
              </a:rPr>
              <a:t> (12)</a:t>
            </a:r>
            <a:endParaRPr lang="sq-AL" sz="2800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PËRGJEGJËSIA </a:t>
            </a:r>
            <a:r>
              <a:rPr lang="en-US" b="1" dirty="0" smtClean="0">
                <a:solidFill>
                  <a:srgbClr val="FF0000"/>
                </a:solidFill>
              </a:rPr>
              <a:t>PËR ZHVILLIM PROFESIONAL</a:t>
            </a:r>
            <a:endParaRPr lang="sq-AL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1981200"/>
            <a:ext cx="4572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ZHVILLIMI PROFESIONAL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447800" y="3276600"/>
            <a:ext cx="2057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LOGOTROP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0" y="4267200"/>
            <a:ext cx="198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PEDOTROP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14800" y="32766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INDIVIDUAL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91000" y="4191000"/>
            <a:ext cx="2514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KOLEKTIV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657600" y="5029200"/>
            <a:ext cx="1981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BAZË SHKOLLE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867400" y="5029200"/>
            <a:ext cx="1752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JASHTË SHKOLLE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3505200" y="3619500"/>
            <a:ext cx="609600" cy="876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  <a:endCxn id="6" idx="3"/>
          </p:cNvCxnSpPr>
          <p:nvPr/>
        </p:nvCxnSpPr>
        <p:spPr>
          <a:xfrm flipH="1" flipV="1">
            <a:off x="3505200" y="35814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</p:cNvCxnSpPr>
          <p:nvPr/>
        </p:nvCxnSpPr>
        <p:spPr>
          <a:xfrm flipH="1" flipV="1">
            <a:off x="3505200" y="38862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1"/>
            <a:endCxn id="7" idx="3"/>
          </p:cNvCxnSpPr>
          <p:nvPr/>
        </p:nvCxnSpPr>
        <p:spPr>
          <a:xfrm flipH="1">
            <a:off x="3505200" y="4495800"/>
            <a:ext cx="6858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1"/>
          </p:cNvCxnSpPr>
          <p:nvPr/>
        </p:nvCxnSpPr>
        <p:spPr>
          <a:xfrm flipH="1">
            <a:off x="1143000" y="2362200"/>
            <a:ext cx="914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2362200"/>
            <a:ext cx="7620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  <a:endCxn id="11" idx="0"/>
          </p:cNvCxnSpPr>
          <p:nvPr/>
        </p:nvCxnSpPr>
        <p:spPr>
          <a:xfrm flipH="1">
            <a:off x="4648200" y="4800600"/>
            <a:ext cx="8001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  <a:endCxn id="12" idx="0"/>
          </p:cNvCxnSpPr>
          <p:nvPr/>
        </p:nvCxnSpPr>
        <p:spPr>
          <a:xfrm>
            <a:off x="5448300" y="48006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6" idx="1"/>
          </p:cNvCxnSpPr>
          <p:nvPr/>
        </p:nvCxnSpPr>
        <p:spPr>
          <a:xfrm>
            <a:off x="1219200" y="3581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7" idx="1"/>
          </p:cNvCxnSpPr>
          <p:nvPr/>
        </p:nvCxnSpPr>
        <p:spPr>
          <a:xfrm>
            <a:off x="1219200" y="45720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286000" y="5715000"/>
            <a:ext cx="2895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NXËNËS I PËRJETSHËM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219200" y="5867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3"/>
          </p:cNvCxnSpPr>
          <p:nvPr/>
        </p:nvCxnSpPr>
        <p:spPr>
          <a:xfrm>
            <a:off x="6629400" y="2362200"/>
            <a:ext cx="1371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001000" y="2362200"/>
            <a:ext cx="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181600" y="586740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6553200" y="34290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0" idx="3"/>
          </p:cNvCxnSpPr>
          <p:nvPr/>
        </p:nvCxnSpPr>
        <p:spPr>
          <a:xfrm flipH="1">
            <a:off x="6705600" y="4495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PËRGJEGJËSIA </a:t>
            </a:r>
            <a:r>
              <a:rPr lang="en-US" b="1" dirty="0" smtClean="0">
                <a:solidFill>
                  <a:srgbClr val="FF0000"/>
                </a:solidFill>
              </a:rPr>
              <a:t>PËR INOVIM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INOVACIONIT DOMOSDOSHMËRI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TEMAT GLOBALE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RESTITUCIONI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MËSIMDHËNIA ON LINE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INSTITUCIONET PO INOVACIONE KOSERVOJNË GJENDJEN- KONSERVIMI I GJENDJES ÇON NË KRIZË</a:t>
            </a:r>
          </a:p>
          <a:p>
            <a:pPr algn="l"/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PËRGJEGJËSIA </a:t>
            </a:r>
            <a:r>
              <a:rPr lang="en-US" b="1" dirty="0" smtClean="0">
                <a:solidFill>
                  <a:srgbClr val="FF0000"/>
                </a:solidFill>
              </a:rPr>
              <a:t>PËR HULUMTIME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ZBULIM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SHPIKJE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METODOLOGJITË: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HEURISTIKE – ZBULUESE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AUTENTIKE 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ME PROJEKTE- AKSIONARE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PËRMES ZGJIDHJES SË PROBLEMEVE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ALGORITMIKE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INFORMACIONI KTHYES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Kryetari i </a:t>
            </a:r>
            <a:r>
              <a:rPr lang="en-US" b="1" dirty="0" smtClean="0">
                <a:solidFill>
                  <a:schemeClr val="tx1"/>
                </a:solidFill>
              </a:rPr>
              <a:t>a</a:t>
            </a:r>
            <a:r>
              <a:rPr lang="sq-AL" b="1" dirty="0" smtClean="0">
                <a:solidFill>
                  <a:schemeClr val="tx1"/>
                </a:solidFill>
              </a:rPr>
              <a:t>ktivit </a:t>
            </a:r>
            <a:r>
              <a:rPr lang="sq-AL" b="1" dirty="0" smtClean="0">
                <a:solidFill>
                  <a:schemeClr val="tx1"/>
                </a:solidFill>
              </a:rPr>
              <a:t>për </a:t>
            </a:r>
            <a:r>
              <a:rPr lang="sq-AL" b="1" dirty="0" smtClean="0">
                <a:solidFill>
                  <a:schemeClr val="tx1"/>
                </a:solidFill>
              </a:rPr>
              <a:t>çdo ditë </a:t>
            </a:r>
            <a:r>
              <a:rPr lang="sq-AL" b="1" dirty="0" smtClean="0">
                <a:solidFill>
                  <a:schemeClr val="tx1"/>
                </a:solidFill>
              </a:rPr>
              <a:t>ndanë </a:t>
            </a:r>
            <a:r>
              <a:rPr lang="sq-AL" b="1" dirty="0" smtClean="0">
                <a:solidFill>
                  <a:schemeClr val="tx1"/>
                </a:solidFill>
              </a:rPr>
              <a:t>10 minuta për MMV të Planit të veprimit (1)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Regjistron </a:t>
            </a:r>
            <a:r>
              <a:rPr lang="sq-AL" b="1" dirty="0" smtClean="0">
                <a:solidFill>
                  <a:schemeClr val="tx1"/>
                </a:solidFill>
              </a:rPr>
              <a:t>dh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r>
              <a:rPr lang="sq-AL" b="1" dirty="0" smtClean="0">
                <a:solidFill>
                  <a:schemeClr val="tx1"/>
                </a:solidFill>
              </a:rPr>
              <a:t> anal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sq-AL" b="1" dirty="0" smtClean="0">
                <a:solidFill>
                  <a:schemeClr val="tx1"/>
                </a:solidFill>
              </a:rPr>
              <a:t>zon </a:t>
            </a:r>
            <a:r>
              <a:rPr lang="sq-AL" b="1" dirty="0" smtClean="0">
                <a:solidFill>
                  <a:schemeClr val="tx1"/>
                </a:solidFill>
              </a:rPr>
              <a:t>shkaqet e ngecjes (2)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Regj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sq-AL" b="1" dirty="0" err="1" smtClean="0">
                <a:solidFill>
                  <a:schemeClr val="tx1"/>
                </a:solidFill>
              </a:rPr>
              <a:t>stron</a:t>
            </a:r>
            <a:r>
              <a:rPr lang="sq-AL" b="1" dirty="0" smtClean="0">
                <a:solidFill>
                  <a:schemeClr val="tx1"/>
                </a:solidFill>
              </a:rPr>
              <a:t> arritjet (3)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Në UEB faqe </a:t>
            </a:r>
            <a:r>
              <a:rPr lang="sq-AL" b="1" dirty="0" smtClean="0">
                <a:solidFill>
                  <a:schemeClr val="tx1"/>
                </a:solidFill>
              </a:rPr>
              <a:t>bënë transparente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arritjet </a:t>
            </a:r>
            <a:r>
              <a:rPr lang="sq-AL" b="1" dirty="0" smtClean="0">
                <a:solidFill>
                  <a:schemeClr val="tx1"/>
                </a:solidFill>
              </a:rPr>
              <a:t>(4)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Organizon konsulta me </a:t>
            </a:r>
            <a:r>
              <a:rPr lang="sq-AL" b="1" dirty="0" smtClean="0">
                <a:solidFill>
                  <a:schemeClr val="tx1"/>
                </a:solidFill>
              </a:rPr>
              <a:t>anëtarët </a:t>
            </a:r>
            <a:r>
              <a:rPr lang="sq-AL" b="1" dirty="0" smtClean="0">
                <a:solidFill>
                  <a:schemeClr val="tx1"/>
                </a:solidFill>
              </a:rPr>
              <a:t>e </a:t>
            </a:r>
            <a:r>
              <a:rPr lang="sq-AL" b="1" dirty="0" smtClean="0">
                <a:solidFill>
                  <a:schemeClr val="tx1"/>
                </a:solidFill>
              </a:rPr>
              <a:t>aktiv</a:t>
            </a:r>
            <a:r>
              <a:rPr lang="en-US" b="1" dirty="0" err="1" smtClean="0">
                <a:solidFill>
                  <a:schemeClr val="tx1"/>
                </a:solidFill>
              </a:rPr>
              <a:t>ev</a:t>
            </a:r>
            <a:r>
              <a:rPr lang="sq-AL" b="1" dirty="0" smtClean="0">
                <a:solidFill>
                  <a:schemeClr val="tx1"/>
                </a:solidFill>
              </a:rPr>
              <a:t>e (5)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Përdor</a:t>
            </a:r>
            <a:r>
              <a:rPr lang="en-US" b="1" dirty="0" smtClean="0">
                <a:solidFill>
                  <a:schemeClr val="tx1"/>
                </a:solidFill>
              </a:rPr>
              <a:t>ë</a:t>
            </a:r>
            <a:r>
              <a:rPr lang="sq-AL" b="1" dirty="0" smtClean="0">
                <a:solidFill>
                  <a:schemeClr val="tx1"/>
                </a:solidFill>
              </a:rPr>
              <a:t>: </a:t>
            </a:r>
            <a:r>
              <a:rPr lang="sq-AL" b="1" dirty="0" smtClean="0">
                <a:solidFill>
                  <a:schemeClr val="tx1"/>
                </a:solidFill>
              </a:rPr>
              <a:t>vlerësime të shpejta, intervista, ank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r>
              <a:rPr lang="sq-AL" b="1" dirty="0" smtClean="0">
                <a:solidFill>
                  <a:schemeClr val="tx1"/>
                </a:solidFill>
              </a:rPr>
              <a:t>ta, </a:t>
            </a:r>
            <a:r>
              <a:rPr lang="sq-AL" b="1" dirty="0" smtClean="0">
                <a:solidFill>
                  <a:schemeClr val="tx1"/>
                </a:solidFill>
              </a:rPr>
              <a:t>organ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sq-AL" b="1" dirty="0" smtClean="0">
                <a:solidFill>
                  <a:schemeClr val="tx1"/>
                </a:solidFill>
              </a:rPr>
              <a:t>zon </a:t>
            </a:r>
            <a:r>
              <a:rPr lang="sq-AL" b="1" dirty="0" smtClean="0">
                <a:solidFill>
                  <a:schemeClr val="tx1"/>
                </a:solidFill>
              </a:rPr>
              <a:t>fokus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grupe</a:t>
            </a:r>
            <a:r>
              <a:rPr lang="sq-AL" b="1" dirty="0" smtClean="0">
                <a:solidFill>
                  <a:schemeClr val="tx1"/>
                </a:solidFill>
              </a:rPr>
              <a:t>, </a:t>
            </a:r>
            <a:r>
              <a:rPr lang="sq-AL" b="1" dirty="0" smtClean="0">
                <a:solidFill>
                  <a:schemeClr val="tx1"/>
                </a:solidFill>
              </a:rPr>
              <a:t>përdor</a:t>
            </a:r>
            <a:r>
              <a:rPr lang="en-US" b="1" dirty="0" smtClean="0">
                <a:solidFill>
                  <a:schemeClr val="tx1"/>
                </a:solidFill>
              </a:rPr>
              <a:t>ë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metodën e rrëfimit; studime rasti, organizon tryeza, </a:t>
            </a:r>
            <a:r>
              <a:rPr lang="sq-AL" b="1" dirty="0" smtClean="0">
                <a:solidFill>
                  <a:schemeClr val="tx1"/>
                </a:solidFill>
              </a:rPr>
              <a:t>tribuna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etj </a:t>
            </a:r>
            <a:r>
              <a:rPr lang="sq-AL" b="1" dirty="0" smtClean="0">
                <a:solidFill>
                  <a:schemeClr val="tx1"/>
                </a:solidFill>
              </a:rPr>
              <a:t>(6),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</a:t>
            </a:r>
            <a:r>
              <a:rPr lang="en-US" sz="3200" b="1" dirty="0" smtClean="0"/>
              <a:t>FUQIZIMIN </a:t>
            </a:r>
            <a:r>
              <a:rPr lang="en-US" sz="3200" b="1" dirty="0" smtClean="0"/>
              <a:t>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INFORMACIONI KTHYES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Organizon gara </a:t>
            </a:r>
            <a:r>
              <a:rPr lang="sq-AL" b="1" dirty="0" smtClean="0">
                <a:solidFill>
                  <a:schemeClr val="tx1"/>
                </a:solidFill>
              </a:rPr>
              <a:t>në </a:t>
            </a:r>
            <a:r>
              <a:rPr lang="sq-AL" b="1" dirty="0" smtClean="0">
                <a:solidFill>
                  <a:schemeClr val="tx1"/>
                </a:solidFill>
              </a:rPr>
              <a:t>shkollë </a:t>
            </a:r>
            <a:r>
              <a:rPr lang="sq-AL" b="1" dirty="0" smtClean="0">
                <a:solidFill>
                  <a:schemeClr val="tx1"/>
                </a:solidFill>
              </a:rPr>
              <a:t>dhe </a:t>
            </a:r>
            <a:r>
              <a:rPr lang="sq-AL" b="1" dirty="0" smtClean="0">
                <a:solidFill>
                  <a:schemeClr val="tx1"/>
                </a:solidFill>
              </a:rPr>
              <a:t>jashtë </a:t>
            </a:r>
            <a:r>
              <a:rPr lang="sq-AL" b="1" dirty="0" smtClean="0">
                <a:solidFill>
                  <a:schemeClr val="tx1"/>
                </a:solidFill>
              </a:rPr>
              <a:t>shkollë</a:t>
            </a:r>
            <a:r>
              <a:rPr lang="en-US" b="1" dirty="0" smtClean="0">
                <a:solidFill>
                  <a:schemeClr val="tx1"/>
                </a:solidFill>
              </a:rPr>
              <a:t>s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(7)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Analizon rezultatet  dhe </a:t>
            </a:r>
            <a:r>
              <a:rPr lang="sq-AL" b="1" dirty="0" smtClean="0">
                <a:solidFill>
                  <a:schemeClr val="tx1"/>
                </a:solidFill>
              </a:rPr>
              <a:t>bënë </a:t>
            </a:r>
            <a:r>
              <a:rPr lang="sq-AL" b="1" dirty="0" smtClean="0">
                <a:solidFill>
                  <a:schemeClr val="tx1"/>
                </a:solidFill>
              </a:rPr>
              <a:t>publike (8)</a:t>
            </a: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 Kremton arritjet</a:t>
            </a:r>
            <a:r>
              <a:rPr lang="en-US" b="1" dirty="0" smtClean="0">
                <a:solidFill>
                  <a:schemeClr val="tx1"/>
                </a:solidFill>
              </a:rPr>
              <a:t> (9)</a:t>
            </a:r>
            <a:endParaRPr lang="sq-AL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q-AL" b="1" dirty="0" smtClean="0">
                <a:solidFill>
                  <a:schemeClr val="tx1"/>
                </a:solidFill>
              </a:rPr>
              <a:t>Organizon konferenca dh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ndanë </a:t>
            </a:r>
            <a:r>
              <a:rPr lang="sq-AL" b="1" dirty="0" smtClean="0">
                <a:solidFill>
                  <a:schemeClr val="tx1"/>
                </a:solidFill>
              </a:rPr>
              <a:t>shpërblime</a:t>
            </a:r>
            <a:r>
              <a:rPr lang="en-US" b="1" dirty="0" smtClean="0">
                <a:solidFill>
                  <a:schemeClr val="tx1"/>
                </a:solidFill>
              </a:rPr>
              <a:t> (10)</a:t>
            </a:r>
            <a:endParaRPr lang="sq-AL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PUNËT DHE DETYRAT PËR FUQIZIMIMIN E AP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BASHKËPUNIMI </a:t>
            </a:r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en-US" b="1" dirty="0" smtClean="0">
                <a:solidFill>
                  <a:srgbClr val="FF0000"/>
                </a:solidFill>
              </a:rPr>
              <a:t>PROGRAMUAR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KRIJON RRJETIN E MERIMANGËS ME PARTNERË BRENDA SHKOLLE DHE JASHTË SHKOLLE, SIDOMOS ME DREJTORIN (12 MBLEDHJE BRENDA VITIT ME KALENDAR TË MIRATUAR PARA FILLIMIT TË VITIT)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001000" cy="6857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FORMIMI I RRJETIT TË AP JASHTËSHKOLLORE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RRJETI I AKTIVEVE JASHTËSHKOLLORE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1676400"/>
            <a:ext cx="6934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RRJETI I AKTIVEVE JASHTËSHKOLLORE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47800" y="2514600"/>
            <a:ext cx="6400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AP </a:t>
            </a:r>
            <a:r>
              <a:rPr lang="en-US" sz="2400" b="1" dirty="0" smtClean="0"/>
              <a:t>NDËRSHKOLLORE </a:t>
            </a:r>
            <a:r>
              <a:rPr lang="en-US" sz="2400" b="1" dirty="0" smtClean="0"/>
              <a:t>– KOMITETET </a:t>
            </a:r>
            <a:r>
              <a:rPr lang="en-US" sz="2400" b="1" dirty="0" smtClean="0"/>
              <a:t>NDËRSHKOLLOR TË </a:t>
            </a:r>
            <a:r>
              <a:rPr lang="en-US" sz="2400" b="1" dirty="0" smtClean="0"/>
              <a:t>NXËNIT SË BASHKU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524000" y="3657600"/>
            <a:ext cx="6324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AP KOMUNALE/EDHE </a:t>
            </a:r>
            <a:r>
              <a:rPr lang="en-US" sz="2400" b="1" dirty="0" smtClean="0">
                <a:solidFill>
                  <a:schemeClr val="bg1"/>
                </a:solidFill>
              </a:rPr>
              <a:t>AKTIVET </a:t>
            </a:r>
            <a:r>
              <a:rPr lang="en-US" sz="2400" b="1" dirty="0" smtClean="0">
                <a:solidFill>
                  <a:schemeClr val="bg1"/>
                </a:solidFill>
              </a:rPr>
              <a:t>I DREJTORËVE, PEDAGOGËVE, PSIKOLOGËVE; BIBLIOTEKARËVE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24000" y="4495800"/>
            <a:ext cx="6324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AP NDËRKOMUNALE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600200" y="5181600"/>
            <a:ext cx="6248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AP KOSOVARE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990600" y="5867400"/>
            <a:ext cx="7162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KONSORCIMI KOSOVAR I TË NXËNIT- KRYESIA E KOMUNITETIT TË NXËNIT SË BASHKU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2362200"/>
            <a:ext cx="0" cy="350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1"/>
          </p:cNvCxnSpPr>
          <p:nvPr/>
        </p:nvCxnSpPr>
        <p:spPr>
          <a:xfrm>
            <a:off x="1066800" y="29718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1"/>
          </p:cNvCxnSpPr>
          <p:nvPr/>
        </p:nvCxnSpPr>
        <p:spPr>
          <a:xfrm>
            <a:off x="1066800" y="39624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" idx="1"/>
          </p:cNvCxnSpPr>
          <p:nvPr/>
        </p:nvCxnSpPr>
        <p:spPr>
          <a:xfrm>
            <a:off x="1066800" y="47244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0" idx="1"/>
          </p:cNvCxnSpPr>
          <p:nvPr/>
        </p:nvCxnSpPr>
        <p:spPr>
          <a:xfrm>
            <a:off x="1066800" y="5257800"/>
            <a:ext cx="533400" cy="19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9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TAUTOLOGJIA &amp; POLISEMIA PENGOJNË SUKSESIN E AP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EMËRTIMI I AKTIVEVE SIPAS NIVELEVE ARSIMORE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NIVELI ÇERDHE</a:t>
            </a:r>
            <a:r>
              <a:rPr lang="en-US" b="1" dirty="0" smtClean="0">
                <a:solidFill>
                  <a:schemeClr val="tx1"/>
                </a:solidFill>
              </a:rPr>
              <a:t>: AP I </a:t>
            </a:r>
            <a:r>
              <a:rPr lang="en-US" b="1" dirty="0" smtClean="0">
                <a:solidFill>
                  <a:schemeClr val="tx1"/>
                </a:solidFill>
              </a:rPr>
              <a:t>INFERMIEREVE (1&lt;3: 01)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NIVELI KOPSHTE: AP I EDUKATOREVE TË EDUKIMIT PARASHKOLLOR ( 3&lt;6; 01)</a:t>
            </a:r>
          </a:p>
          <a:p>
            <a:pPr marL="514350" indent="-514350" algn="l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SHKOLLIMI </a:t>
            </a:r>
            <a:r>
              <a:rPr lang="en-US" b="1" dirty="0" smtClean="0">
                <a:solidFill>
                  <a:schemeClr val="tx1"/>
                </a:solidFill>
              </a:rPr>
              <a:t>PARAFILLOR: AKTIVI </a:t>
            </a:r>
            <a:r>
              <a:rPr lang="en-US" b="1" dirty="0" smtClean="0">
                <a:solidFill>
                  <a:schemeClr val="tx1"/>
                </a:solidFill>
              </a:rPr>
              <a:t>PROFESIONAL I EDUKATOREVE </a:t>
            </a:r>
            <a:r>
              <a:rPr lang="en-US" b="1" dirty="0" smtClean="0">
                <a:solidFill>
                  <a:schemeClr val="tx1"/>
                </a:solidFill>
              </a:rPr>
              <a:t>TË </a:t>
            </a:r>
            <a:r>
              <a:rPr lang="en-US" b="1" dirty="0" smtClean="0">
                <a:solidFill>
                  <a:schemeClr val="tx1"/>
                </a:solidFill>
              </a:rPr>
              <a:t>SHKOLLIMIT </a:t>
            </a:r>
            <a:r>
              <a:rPr lang="en-US" b="1" dirty="0" smtClean="0">
                <a:solidFill>
                  <a:schemeClr val="tx1"/>
                </a:solidFill>
              </a:rPr>
              <a:t>PARAFILLOR</a:t>
            </a: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( </a:t>
            </a:r>
            <a:r>
              <a:rPr lang="en-US" b="1" dirty="0" smtClean="0">
                <a:solidFill>
                  <a:schemeClr val="tx1"/>
                </a:solidFill>
              </a:rPr>
              <a:t>5&lt;6; 02)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09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TAUTOLOGJIA &amp; POLISEMIA PENGOJNË SUKSESIN E AP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EMËRTIMI I AKTIVEVE SIPAS NIVELEVE ARSIMORE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 ARSIMI </a:t>
            </a:r>
            <a:r>
              <a:rPr lang="en-US" b="1" dirty="0" smtClean="0">
                <a:solidFill>
                  <a:schemeClr val="tx1"/>
                </a:solidFill>
              </a:rPr>
              <a:t>FILLOR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AKTIVI PROFSIONAL I </a:t>
            </a:r>
            <a:r>
              <a:rPr lang="en-US" b="1" dirty="0" smtClean="0">
                <a:solidFill>
                  <a:schemeClr val="tx1"/>
                </a:solidFill>
              </a:rPr>
              <a:t>MËSIMDHËNËSVE TË BURIMEVE </a:t>
            </a:r>
            <a:r>
              <a:rPr lang="en-US" b="1" dirty="0" smtClean="0">
                <a:solidFill>
                  <a:schemeClr val="tx1"/>
                </a:solidFill>
              </a:rPr>
              <a:t>NJERËZORE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( 6&lt; 11: ISCED: 1)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6. ARSIMI I MESËM I </a:t>
            </a:r>
            <a:r>
              <a:rPr lang="en-US" b="1" dirty="0" smtClean="0">
                <a:solidFill>
                  <a:schemeClr val="tx1"/>
                </a:solidFill>
              </a:rPr>
              <a:t>ULËT ( </a:t>
            </a:r>
            <a:r>
              <a:rPr lang="en-US" b="1" dirty="0" smtClean="0">
                <a:solidFill>
                  <a:schemeClr val="tx1"/>
                </a:solidFill>
              </a:rPr>
              <a:t>11&lt;15;ISCD: 2)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VARIANTI</a:t>
            </a:r>
            <a:r>
              <a:rPr lang="en-US" b="1" dirty="0" smtClean="0">
                <a:solidFill>
                  <a:schemeClr val="tx1"/>
                </a:solidFill>
              </a:rPr>
              <a:t>: A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1. AKTIVI PROFESIONAL I </a:t>
            </a:r>
            <a:r>
              <a:rPr lang="en-US" b="1" dirty="0" smtClean="0">
                <a:solidFill>
                  <a:schemeClr val="tx1"/>
                </a:solidFill>
              </a:rPr>
              <a:t>GJUHËVE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37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TAUTOLOGJIA &amp; POLISEMIA PENGOJNË SUKSESIN E AP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2133600"/>
            <a:ext cx="8549605" cy="44782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EMËRTIMI I AKTIVEVE SIPAS NIVELEVE ARSIMORE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4. ARSIMI </a:t>
            </a:r>
            <a:r>
              <a:rPr lang="en-US" b="1" dirty="0" smtClean="0">
                <a:solidFill>
                  <a:schemeClr val="tx1"/>
                </a:solidFill>
              </a:rPr>
              <a:t>FILLOR</a:t>
            </a:r>
            <a:r>
              <a:rPr lang="en-US" b="1" dirty="0" smtClean="0">
                <a:solidFill>
                  <a:schemeClr val="tx1"/>
                </a:solidFill>
              </a:rPr>
              <a:t>: AKTIVI </a:t>
            </a:r>
            <a:r>
              <a:rPr lang="en-US" b="1" dirty="0" smtClean="0">
                <a:solidFill>
                  <a:schemeClr val="tx1"/>
                </a:solidFill>
              </a:rPr>
              <a:t>PROFESIONAL I </a:t>
            </a:r>
            <a:r>
              <a:rPr lang="en-US" b="1" dirty="0" smtClean="0">
                <a:solidFill>
                  <a:schemeClr val="tx1"/>
                </a:solidFill>
              </a:rPr>
              <a:t>PËRFAQËSUESVE  TË </a:t>
            </a:r>
            <a:r>
              <a:rPr lang="en-US" b="1" dirty="0" smtClean="0">
                <a:solidFill>
                  <a:schemeClr val="tx1"/>
                </a:solidFill>
              </a:rPr>
              <a:t>MËSIMDHËNËSVE </a:t>
            </a:r>
            <a:r>
              <a:rPr lang="en-US" b="1" dirty="0" smtClean="0">
                <a:solidFill>
                  <a:schemeClr val="tx1"/>
                </a:solidFill>
              </a:rPr>
              <a:t>TË  KLASAVE </a:t>
            </a:r>
            <a:r>
              <a:rPr lang="en-US" b="1" dirty="0" smtClean="0">
                <a:solidFill>
                  <a:schemeClr val="tx1"/>
                </a:solidFill>
              </a:rPr>
              <a:t>TË </a:t>
            </a:r>
            <a:r>
              <a:rPr lang="en-US" b="1" dirty="0" smtClean="0">
                <a:solidFill>
                  <a:schemeClr val="tx1"/>
                </a:solidFill>
              </a:rPr>
              <a:t>ARSIMIT </a:t>
            </a:r>
            <a:r>
              <a:rPr lang="en-US" b="1" dirty="0" smtClean="0">
                <a:solidFill>
                  <a:schemeClr val="tx1"/>
                </a:solidFill>
              </a:rPr>
              <a:t>FILLOR </a:t>
            </a:r>
            <a:r>
              <a:rPr lang="en-US" b="1" dirty="0" smtClean="0">
                <a:solidFill>
                  <a:schemeClr val="tx1"/>
                </a:solidFill>
              </a:rPr>
              <a:t>( 6&lt; 11: ISCED: 1)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5. ARSIMI FILLOR: AKTIVI PROFESIONAL I MËSIMDHËNËSVE TË PARALELEVE TË KOMBINUARA - SATELTORE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10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4176</Words>
  <Application>Microsoft Office PowerPoint</Application>
  <PresentationFormat>On-screen Show (4:3)</PresentationFormat>
  <Paragraphs>581</Paragraphs>
  <Slides>67</Slides>
  <Notes>42</Notes>
  <HiddenSlides>25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PA AKTIVE TË FUQISHME PROFESIONALE NUK KA ARSIM BAZIK TË SHEKULLIT XXI  !!!??     HALIM HYSENI </vt:lpstr>
      <vt:lpstr>Slide 2</vt:lpstr>
      <vt:lpstr>AP PJESË E MENAXHMENTIT TOTAL TË CILËSISË</vt:lpstr>
      <vt:lpstr>ORGANET PROFESIONALE TË SHKOLLËS</vt:lpstr>
      <vt:lpstr>RRJETI GLOBAL – KOMUNITETI I/E TË NXËNIT TË PËRBASHKËT</vt:lpstr>
      <vt:lpstr>TAUTOLOGJIA &amp; POLISEMIA PENGOJNË SUKSESIN E AP</vt:lpstr>
      <vt:lpstr>TAUTOLOGJIA &amp; POLISEMIA PENGOJNË SUKSESIN E AP</vt:lpstr>
      <vt:lpstr>TAUTOLOGJIA &amp; POLISEMIA PENGOJNË SUKSESIN E AP</vt:lpstr>
      <vt:lpstr>TAUTOLOGJIA &amp; POLISEMIA PENGOJNË SUKSESIN E AP</vt:lpstr>
      <vt:lpstr>TAUTOLOGJIA &amp; POLISEMIA PENGOJNË SUKSESIN E AP</vt:lpstr>
      <vt:lpstr>TAUTOLOGJIA &amp; POLISEMIA PENGOJNË SUKSESIN E AP</vt:lpstr>
      <vt:lpstr>TAUTOLOGJIA &amp; POLISEMIA PENGOJNË SUKSESIN E AP</vt:lpstr>
      <vt:lpstr>TAUTOLOGJIA &amp; POLISEMIA PENGOJNË SUKSESIN E AP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PUNËT &amp; DETYRAT E ORGANEVE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PJESA E DYTË: AVANCIMI &amp; INOVIMI I AKTIVEVE PROFESIONALE</vt:lpstr>
      <vt:lpstr>AP S- 47</vt:lpstr>
      <vt:lpstr>AP S- 47</vt:lpstr>
      <vt:lpstr>AP S- 47</vt:lpstr>
      <vt:lpstr>AP S- 47</vt:lpstr>
      <vt:lpstr>PUNËT DHE DETYRAT PËR FUQIZIMIN E AP</vt:lpstr>
      <vt:lpstr>PUNËT DHE DETYRAT PËR FUQIZIMIN E AP</vt:lpstr>
      <vt:lpstr>PUNËT DHE DETYRAT PËR FUQIZIMIN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FUQIZIMIMIN E AP</vt:lpstr>
      <vt:lpstr>PUNËT DHE DETYRAT PËR FUQIZIMIN E AP</vt:lpstr>
      <vt:lpstr>PUNËT DHE DETYRAT PËR FUQIZIMIMIN E AP</vt:lpstr>
      <vt:lpstr>FORMIMI I RRJETIT TË AP JASHTËSHKOLLORE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AKTIVET  TË FUQISHME PROFESIONALE NUK KA AB TË SHEKULLIT XXI!!!???  HALIM HYSENI</dc:title>
  <dc:creator>Halim</dc:creator>
  <cp:lastModifiedBy>PC</cp:lastModifiedBy>
  <cp:revision>124</cp:revision>
  <dcterms:created xsi:type="dcterms:W3CDTF">2016-03-28T10:52:40Z</dcterms:created>
  <dcterms:modified xsi:type="dcterms:W3CDTF">2016-03-30T13:28:46Z</dcterms:modified>
</cp:coreProperties>
</file>